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9" r:id="rId11"/>
    <p:sldId id="265" r:id="rId12"/>
    <p:sldId id="267" r:id="rId13"/>
    <p:sldId id="309" r:id="rId14"/>
    <p:sldId id="270" r:id="rId15"/>
    <p:sldId id="268" r:id="rId16"/>
    <p:sldId id="271" r:id="rId17"/>
    <p:sldId id="273" r:id="rId18"/>
    <p:sldId id="308" r:id="rId19"/>
    <p:sldId id="275" r:id="rId20"/>
    <p:sldId id="274" r:id="rId21"/>
    <p:sldId id="310" r:id="rId22"/>
    <p:sldId id="311" r:id="rId23"/>
    <p:sldId id="276" r:id="rId24"/>
    <p:sldId id="278" r:id="rId25"/>
    <p:sldId id="279" r:id="rId26"/>
    <p:sldId id="280" r:id="rId27"/>
    <p:sldId id="281" r:id="rId28"/>
    <p:sldId id="312" r:id="rId29"/>
    <p:sldId id="282" r:id="rId30"/>
    <p:sldId id="283" r:id="rId31"/>
    <p:sldId id="284" r:id="rId32"/>
    <p:sldId id="285" r:id="rId33"/>
    <p:sldId id="286" r:id="rId34"/>
    <p:sldId id="287" r:id="rId35"/>
    <p:sldId id="297" r:id="rId36"/>
    <p:sldId id="288" r:id="rId37"/>
    <p:sldId id="289" r:id="rId38"/>
    <p:sldId id="291" r:id="rId39"/>
    <p:sldId id="290" r:id="rId40"/>
    <p:sldId id="292" r:id="rId41"/>
    <p:sldId id="293" r:id="rId42"/>
    <p:sldId id="294" r:id="rId43"/>
    <p:sldId id="295" r:id="rId44"/>
    <p:sldId id="296" r:id="rId45"/>
    <p:sldId id="298" r:id="rId46"/>
    <p:sldId id="299" r:id="rId47"/>
    <p:sldId id="307" r:id="rId48"/>
    <p:sldId id="300" r:id="rId49"/>
    <p:sldId id="301" r:id="rId50"/>
    <p:sldId id="302" r:id="rId51"/>
    <p:sldId id="303" r:id="rId52"/>
    <p:sldId id="304" r:id="rId53"/>
    <p:sldId id="305" r:id="rId54"/>
    <p:sldId id="306" r:id="rId55"/>
    <p:sldId id="27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18" autoAdjust="0"/>
    <p:restoredTop sz="94660"/>
  </p:normalViewPr>
  <p:slideViewPr>
    <p:cSldViewPr snapToGrid="0">
      <p:cViewPr varScale="1">
        <p:scale>
          <a:sx n="122" d="100"/>
          <a:sy n="122" d="100"/>
        </p:scale>
        <p:origin x="25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DBA79F-D8CC-40BF-AD06-3F783683CD61}" type="doc">
      <dgm:prSet loTypeId="urn:microsoft.com/office/officeart/2005/8/layout/orgChart1" loCatId="hierarchy" qsTypeId="urn:microsoft.com/office/officeart/2005/8/quickstyle/simple5" qsCatId="simple" csTypeId="urn:microsoft.com/office/officeart/2005/8/colors/accent1_2" csCatId="accent1" phldr="1"/>
      <dgm:spPr/>
      <dgm:t>
        <a:bodyPr/>
        <a:lstStyle/>
        <a:p>
          <a:endParaRPr lang="en-US"/>
        </a:p>
      </dgm:t>
    </dgm:pt>
    <dgm:pt modelId="{84300317-431A-43A9-94EE-32B33E26102C}">
      <dgm:prSet phldrT="[Text]" custT="1"/>
      <dgm:spPr/>
      <dgm:t>
        <a:bodyPr/>
        <a:lstStyle/>
        <a:p>
          <a:r>
            <a:rPr lang="en-US" sz="4400" dirty="0"/>
            <a:t>Types of Correlation</a:t>
          </a:r>
        </a:p>
      </dgm:t>
    </dgm:pt>
    <dgm:pt modelId="{BC3BF103-FA08-4E1F-9ACF-3A4D59351232}" type="parTrans" cxnId="{2AACB3AD-455F-4674-96C8-5251E71F8296}">
      <dgm:prSet/>
      <dgm:spPr/>
      <dgm:t>
        <a:bodyPr/>
        <a:lstStyle/>
        <a:p>
          <a:endParaRPr lang="en-US"/>
        </a:p>
      </dgm:t>
    </dgm:pt>
    <dgm:pt modelId="{0A319482-BB8A-460B-BE48-3CDCA3F99E06}" type="sibTrans" cxnId="{2AACB3AD-455F-4674-96C8-5251E71F8296}">
      <dgm:prSet/>
      <dgm:spPr/>
      <dgm:t>
        <a:bodyPr/>
        <a:lstStyle/>
        <a:p>
          <a:endParaRPr lang="en-US"/>
        </a:p>
      </dgm:t>
    </dgm:pt>
    <dgm:pt modelId="{58C9010C-9783-429B-8EA6-2A80C139B384}">
      <dgm:prSet phldrT="[Text]" custT="1"/>
      <dgm:spPr/>
      <dgm:t>
        <a:bodyPr anchor="t"/>
        <a:lstStyle/>
        <a:p>
          <a:r>
            <a:rPr lang="en-US" sz="2400" b="0" i="0" dirty="0"/>
            <a:t>On the basis of degree of correlation</a:t>
          </a:r>
          <a:br>
            <a:rPr lang="en-US" sz="1800" dirty="0"/>
          </a:br>
          <a:endParaRPr lang="en-US" sz="1800" dirty="0"/>
        </a:p>
      </dgm:t>
    </dgm:pt>
    <dgm:pt modelId="{16F2A40A-B8F2-47D2-9CDB-3B952BDC70E2}" type="parTrans" cxnId="{122F0EAA-5A93-4340-B84F-32EFF2D3FC33}">
      <dgm:prSet/>
      <dgm:spPr>
        <a:ln w="19050">
          <a:solidFill>
            <a:schemeClr val="accent1"/>
          </a:solidFill>
          <a:headEnd type="none" w="med" len="med"/>
          <a:tailEnd type="arrow" w="med" len="med"/>
        </a:ln>
      </dgm:spPr>
      <dgm:t>
        <a:bodyPr/>
        <a:lstStyle/>
        <a:p>
          <a:endParaRPr lang="en-US"/>
        </a:p>
      </dgm:t>
    </dgm:pt>
    <dgm:pt modelId="{BC5ED168-B74A-4DFA-9BD2-73CE85CB66EF}" type="sibTrans" cxnId="{122F0EAA-5A93-4340-B84F-32EFF2D3FC33}">
      <dgm:prSet/>
      <dgm:spPr/>
      <dgm:t>
        <a:bodyPr/>
        <a:lstStyle/>
        <a:p>
          <a:endParaRPr lang="en-US"/>
        </a:p>
      </dgm:t>
    </dgm:pt>
    <dgm:pt modelId="{98F2361B-7A20-4AAF-A3D2-68017D3E8D0C}">
      <dgm:prSet phldrT="[Text]" custT="1"/>
      <dgm:spPr/>
      <dgm:t>
        <a:bodyPr anchor="t"/>
        <a:lstStyle/>
        <a:p>
          <a:r>
            <a:rPr lang="en-US" sz="2400" b="0" i="0" dirty="0"/>
            <a:t>On the basis of number of variables</a:t>
          </a:r>
          <a:br>
            <a:rPr lang="en-US" sz="1900" dirty="0"/>
          </a:br>
          <a:endParaRPr lang="en-US" sz="1900" dirty="0"/>
        </a:p>
      </dgm:t>
    </dgm:pt>
    <dgm:pt modelId="{FAFB9858-EDCA-498B-9D66-69803C0EA539}" type="parTrans" cxnId="{934A9C7C-1684-4DDD-887E-6301663B7983}">
      <dgm:prSet/>
      <dgm:spPr>
        <a:ln w="19050">
          <a:solidFill>
            <a:schemeClr val="accent1"/>
          </a:solidFill>
          <a:headEnd type="none" w="med" len="med"/>
          <a:tailEnd type="arrow" w="med" len="med"/>
        </a:ln>
      </dgm:spPr>
      <dgm:t>
        <a:bodyPr/>
        <a:lstStyle/>
        <a:p>
          <a:endParaRPr lang="en-US"/>
        </a:p>
      </dgm:t>
    </dgm:pt>
    <dgm:pt modelId="{FFF0A519-B3BA-44FD-ACBE-ECA208C4D156}" type="sibTrans" cxnId="{934A9C7C-1684-4DDD-887E-6301663B7983}">
      <dgm:prSet/>
      <dgm:spPr/>
      <dgm:t>
        <a:bodyPr/>
        <a:lstStyle/>
        <a:p>
          <a:endParaRPr lang="en-US"/>
        </a:p>
      </dgm:t>
    </dgm:pt>
    <dgm:pt modelId="{5D5FF79F-8935-4649-A925-97D5DC96C89B}">
      <dgm:prSet phldrT="[Text]"/>
      <dgm:spPr/>
      <dgm:t>
        <a:bodyPr anchor="b"/>
        <a:lstStyle/>
        <a:p>
          <a:pPr algn="ctr"/>
          <a:r>
            <a:rPr lang="en-US" b="0" i="0" dirty="0"/>
            <a:t>On the basis of linearity</a:t>
          </a:r>
          <a:br>
            <a:rPr lang="en-US" dirty="0"/>
          </a:br>
          <a:endParaRPr lang="en-US" dirty="0"/>
        </a:p>
      </dgm:t>
    </dgm:pt>
    <dgm:pt modelId="{7F952034-D9D0-4704-9C1C-2A9512409F1E}" type="parTrans" cxnId="{31261AC3-E5E4-4523-A80A-3AABB3A3CCEC}">
      <dgm:prSet/>
      <dgm:spPr>
        <a:ln w="19050">
          <a:solidFill>
            <a:schemeClr val="accent1"/>
          </a:solidFill>
          <a:headEnd type="none" w="med" len="med"/>
          <a:tailEnd type="arrow" w="med" len="med"/>
        </a:ln>
      </dgm:spPr>
      <dgm:t>
        <a:bodyPr/>
        <a:lstStyle/>
        <a:p>
          <a:endParaRPr lang="en-US"/>
        </a:p>
      </dgm:t>
    </dgm:pt>
    <dgm:pt modelId="{4F24394C-22F2-4041-901E-D734C7BC84EC}" type="sibTrans" cxnId="{31261AC3-E5E4-4523-A80A-3AABB3A3CCEC}">
      <dgm:prSet/>
      <dgm:spPr/>
      <dgm:t>
        <a:bodyPr/>
        <a:lstStyle/>
        <a:p>
          <a:endParaRPr lang="en-US"/>
        </a:p>
      </dgm:t>
    </dgm:pt>
    <dgm:pt modelId="{21F41ED1-FFD5-45A0-9E2F-AEC0E34F5DCF}" type="pres">
      <dgm:prSet presAssocID="{29DBA79F-D8CC-40BF-AD06-3F783683CD61}" presName="hierChild1" presStyleCnt="0">
        <dgm:presLayoutVars>
          <dgm:orgChart val="1"/>
          <dgm:chPref val="1"/>
          <dgm:dir/>
          <dgm:animOne val="branch"/>
          <dgm:animLvl val="lvl"/>
          <dgm:resizeHandles/>
        </dgm:presLayoutVars>
      </dgm:prSet>
      <dgm:spPr/>
    </dgm:pt>
    <dgm:pt modelId="{9A7A9B1E-51F7-4B7F-91E0-EA894B74F0D0}" type="pres">
      <dgm:prSet presAssocID="{84300317-431A-43A9-94EE-32B33E26102C}" presName="hierRoot1" presStyleCnt="0">
        <dgm:presLayoutVars>
          <dgm:hierBranch val="init"/>
        </dgm:presLayoutVars>
      </dgm:prSet>
      <dgm:spPr/>
    </dgm:pt>
    <dgm:pt modelId="{506F3E3B-B1ED-4039-A0B0-CCB0E1C48A27}" type="pres">
      <dgm:prSet presAssocID="{84300317-431A-43A9-94EE-32B33E26102C}" presName="rootComposite1" presStyleCnt="0"/>
      <dgm:spPr/>
    </dgm:pt>
    <dgm:pt modelId="{1E4A30F9-8C87-4168-961C-B48A95AC6A42}" type="pres">
      <dgm:prSet presAssocID="{84300317-431A-43A9-94EE-32B33E26102C}" presName="rootText1" presStyleLbl="node0" presStyleIdx="0" presStyleCnt="1" custScaleX="165974" custScaleY="43313">
        <dgm:presLayoutVars>
          <dgm:chPref val="3"/>
        </dgm:presLayoutVars>
      </dgm:prSet>
      <dgm:spPr/>
    </dgm:pt>
    <dgm:pt modelId="{7E807E07-A6FA-4012-9D39-CCEB0E23376D}" type="pres">
      <dgm:prSet presAssocID="{84300317-431A-43A9-94EE-32B33E26102C}" presName="rootConnector1" presStyleLbl="node1" presStyleIdx="0" presStyleCnt="0"/>
      <dgm:spPr/>
    </dgm:pt>
    <dgm:pt modelId="{8E90DB71-1875-4385-A49D-0B20DD6BE367}" type="pres">
      <dgm:prSet presAssocID="{84300317-431A-43A9-94EE-32B33E26102C}" presName="hierChild2" presStyleCnt="0"/>
      <dgm:spPr/>
    </dgm:pt>
    <dgm:pt modelId="{CADAED31-D8FD-4D6D-B51C-EE5CC68F50A0}" type="pres">
      <dgm:prSet presAssocID="{16F2A40A-B8F2-47D2-9CDB-3B952BDC70E2}" presName="Name37" presStyleLbl="parChTrans1D2" presStyleIdx="0" presStyleCnt="3"/>
      <dgm:spPr/>
    </dgm:pt>
    <dgm:pt modelId="{D434C8C4-4E29-46DB-8768-624C2721D040}" type="pres">
      <dgm:prSet presAssocID="{58C9010C-9783-429B-8EA6-2A80C139B384}" presName="hierRoot2" presStyleCnt="0">
        <dgm:presLayoutVars>
          <dgm:hierBranch val="init"/>
        </dgm:presLayoutVars>
      </dgm:prSet>
      <dgm:spPr/>
    </dgm:pt>
    <dgm:pt modelId="{AD3EA35A-3292-47B2-BA1A-2CD06DAA4694}" type="pres">
      <dgm:prSet presAssocID="{58C9010C-9783-429B-8EA6-2A80C139B384}" presName="rootComposite" presStyleCnt="0"/>
      <dgm:spPr/>
    </dgm:pt>
    <dgm:pt modelId="{3085C520-9764-4AA6-B11A-852C8BB2DF8A}" type="pres">
      <dgm:prSet presAssocID="{58C9010C-9783-429B-8EA6-2A80C139B384}" presName="rootText" presStyleLbl="node2" presStyleIdx="0" presStyleCnt="3" custScaleY="52862">
        <dgm:presLayoutVars>
          <dgm:chPref val="3"/>
        </dgm:presLayoutVars>
      </dgm:prSet>
      <dgm:spPr/>
    </dgm:pt>
    <dgm:pt modelId="{555B7F4A-6283-433B-8787-69A7995C6C74}" type="pres">
      <dgm:prSet presAssocID="{58C9010C-9783-429B-8EA6-2A80C139B384}" presName="rootConnector" presStyleLbl="node2" presStyleIdx="0" presStyleCnt="3"/>
      <dgm:spPr/>
    </dgm:pt>
    <dgm:pt modelId="{415E3B60-C20C-4781-9ABE-93F7E3348DCD}" type="pres">
      <dgm:prSet presAssocID="{58C9010C-9783-429B-8EA6-2A80C139B384}" presName="hierChild4" presStyleCnt="0"/>
      <dgm:spPr/>
    </dgm:pt>
    <dgm:pt modelId="{80F1A89E-1AED-49A7-BF21-84F335596718}" type="pres">
      <dgm:prSet presAssocID="{58C9010C-9783-429B-8EA6-2A80C139B384}" presName="hierChild5" presStyleCnt="0"/>
      <dgm:spPr/>
    </dgm:pt>
    <dgm:pt modelId="{0B4BD9A4-7406-4FFE-A9CF-153552EBF8D7}" type="pres">
      <dgm:prSet presAssocID="{FAFB9858-EDCA-498B-9D66-69803C0EA539}" presName="Name37" presStyleLbl="parChTrans1D2" presStyleIdx="1" presStyleCnt="3"/>
      <dgm:spPr/>
    </dgm:pt>
    <dgm:pt modelId="{D474E3ED-400B-4416-81AF-F515A2CD05BA}" type="pres">
      <dgm:prSet presAssocID="{98F2361B-7A20-4AAF-A3D2-68017D3E8D0C}" presName="hierRoot2" presStyleCnt="0">
        <dgm:presLayoutVars>
          <dgm:hierBranch val="init"/>
        </dgm:presLayoutVars>
      </dgm:prSet>
      <dgm:spPr/>
    </dgm:pt>
    <dgm:pt modelId="{B9E6AB18-CD48-43DB-84F1-BA42BA79306E}" type="pres">
      <dgm:prSet presAssocID="{98F2361B-7A20-4AAF-A3D2-68017D3E8D0C}" presName="rootComposite" presStyleCnt="0"/>
      <dgm:spPr/>
    </dgm:pt>
    <dgm:pt modelId="{7B6B12E7-D1B7-4CA9-A2CA-A66BDE440087}" type="pres">
      <dgm:prSet presAssocID="{98F2361B-7A20-4AAF-A3D2-68017D3E8D0C}" presName="rootText" presStyleLbl="node2" presStyleIdx="1" presStyleCnt="3" custScaleX="116035" custScaleY="50969">
        <dgm:presLayoutVars>
          <dgm:chPref val="3"/>
        </dgm:presLayoutVars>
      </dgm:prSet>
      <dgm:spPr/>
    </dgm:pt>
    <dgm:pt modelId="{4121BEA9-4F06-4F4D-844B-753E8B8FC33F}" type="pres">
      <dgm:prSet presAssocID="{98F2361B-7A20-4AAF-A3D2-68017D3E8D0C}" presName="rootConnector" presStyleLbl="node2" presStyleIdx="1" presStyleCnt="3"/>
      <dgm:spPr/>
    </dgm:pt>
    <dgm:pt modelId="{379EAFFD-4AE1-41B8-98D1-4161262BC3AD}" type="pres">
      <dgm:prSet presAssocID="{98F2361B-7A20-4AAF-A3D2-68017D3E8D0C}" presName="hierChild4" presStyleCnt="0"/>
      <dgm:spPr/>
    </dgm:pt>
    <dgm:pt modelId="{17FF43A9-25A1-43A6-BD6A-438B2C579108}" type="pres">
      <dgm:prSet presAssocID="{98F2361B-7A20-4AAF-A3D2-68017D3E8D0C}" presName="hierChild5" presStyleCnt="0"/>
      <dgm:spPr/>
    </dgm:pt>
    <dgm:pt modelId="{E97F4414-75B2-4EF2-9BC3-B27C7FB2AC46}" type="pres">
      <dgm:prSet presAssocID="{7F952034-D9D0-4704-9C1C-2A9512409F1E}" presName="Name37" presStyleLbl="parChTrans1D2" presStyleIdx="2" presStyleCnt="3"/>
      <dgm:spPr/>
    </dgm:pt>
    <dgm:pt modelId="{3FB60EED-FB59-4FE5-A30B-2D04EEB473E1}" type="pres">
      <dgm:prSet presAssocID="{5D5FF79F-8935-4649-A925-97D5DC96C89B}" presName="hierRoot2" presStyleCnt="0">
        <dgm:presLayoutVars>
          <dgm:hierBranch val="init"/>
        </dgm:presLayoutVars>
      </dgm:prSet>
      <dgm:spPr/>
    </dgm:pt>
    <dgm:pt modelId="{7E4F66BC-416C-4F94-A8E8-A136A1687934}" type="pres">
      <dgm:prSet presAssocID="{5D5FF79F-8935-4649-A925-97D5DC96C89B}" presName="rootComposite" presStyleCnt="0"/>
      <dgm:spPr/>
    </dgm:pt>
    <dgm:pt modelId="{19B32134-270E-4746-8276-8B1F38500C41}" type="pres">
      <dgm:prSet presAssocID="{5D5FF79F-8935-4649-A925-97D5DC96C89B}" presName="rootText" presStyleLbl="node2" presStyleIdx="2" presStyleCnt="3" custScaleY="52862">
        <dgm:presLayoutVars>
          <dgm:chPref val="3"/>
        </dgm:presLayoutVars>
      </dgm:prSet>
      <dgm:spPr/>
    </dgm:pt>
    <dgm:pt modelId="{C2B37A41-3068-4294-B898-FAE319EBD69A}" type="pres">
      <dgm:prSet presAssocID="{5D5FF79F-8935-4649-A925-97D5DC96C89B}" presName="rootConnector" presStyleLbl="node2" presStyleIdx="2" presStyleCnt="3"/>
      <dgm:spPr/>
    </dgm:pt>
    <dgm:pt modelId="{ED2CF8A0-22C6-4550-A713-985DAB1783C9}" type="pres">
      <dgm:prSet presAssocID="{5D5FF79F-8935-4649-A925-97D5DC96C89B}" presName="hierChild4" presStyleCnt="0"/>
      <dgm:spPr/>
    </dgm:pt>
    <dgm:pt modelId="{78A6676D-7227-43EA-9A9C-70554CDF1852}" type="pres">
      <dgm:prSet presAssocID="{5D5FF79F-8935-4649-A925-97D5DC96C89B}" presName="hierChild5" presStyleCnt="0"/>
      <dgm:spPr/>
    </dgm:pt>
    <dgm:pt modelId="{070491CA-421A-4095-AD04-93CFAA54731A}" type="pres">
      <dgm:prSet presAssocID="{84300317-431A-43A9-94EE-32B33E26102C}" presName="hierChild3" presStyleCnt="0"/>
      <dgm:spPr/>
    </dgm:pt>
  </dgm:ptLst>
  <dgm:cxnLst>
    <dgm:cxn modelId="{44914F10-63FB-4642-AA35-DF026404A027}" type="presOf" srcId="{98F2361B-7A20-4AAF-A3D2-68017D3E8D0C}" destId="{4121BEA9-4F06-4F4D-844B-753E8B8FC33F}" srcOrd="1" destOrd="0" presId="urn:microsoft.com/office/officeart/2005/8/layout/orgChart1"/>
    <dgm:cxn modelId="{20AC1C37-F0AD-46DB-81FA-2512187A3E61}" type="presOf" srcId="{98F2361B-7A20-4AAF-A3D2-68017D3E8D0C}" destId="{7B6B12E7-D1B7-4CA9-A2CA-A66BDE440087}" srcOrd="0" destOrd="0" presId="urn:microsoft.com/office/officeart/2005/8/layout/orgChart1"/>
    <dgm:cxn modelId="{C4A18A4C-4352-4012-A1C0-6429B4B39479}" type="presOf" srcId="{7F952034-D9D0-4704-9C1C-2A9512409F1E}" destId="{E97F4414-75B2-4EF2-9BC3-B27C7FB2AC46}" srcOrd="0" destOrd="0" presId="urn:microsoft.com/office/officeart/2005/8/layout/orgChart1"/>
    <dgm:cxn modelId="{140DB250-09DA-4185-A49C-AE877477CA14}" type="presOf" srcId="{84300317-431A-43A9-94EE-32B33E26102C}" destId="{1E4A30F9-8C87-4168-961C-B48A95AC6A42}" srcOrd="0" destOrd="0" presId="urn:microsoft.com/office/officeart/2005/8/layout/orgChart1"/>
    <dgm:cxn modelId="{43F38052-A2D7-40DC-A515-1DC3FD07821C}" type="presOf" srcId="{5D5FF79F-8935-4649-A925-97D5DC96C89B}" destId="{C2B37A41-3068-4294-B898-FAE319EBD69A}" srcOrd="1" destOrd="0" presId="urn:microsoft.com/office/officeart/2005/8/layout/orgChart1"/>
    <dgm:cxn modelId="{934A9C7C-1684-4DDD-887E-6301663B7983}" srcId="{84300317-431A-43A9-94EE-32B33E26102C}" destId="{98F2361B-7A20-4AAF-A3D2-68017D3E8D0C}" srcOrd="1" destOrd="0" parTransId="{FAFB9858-EDCA-498B-9D66-69803C0EA539}" sibTransId="{FFF0A519-B3BA-44FD-ACBE-ECA208C4D156}"/>
    <dgm:cxn modelId="{7792B487-95F2-47C0-B9E0-21C18E143325}" type="presOf" srcId="{84300317-431A-43A9-94EE-32B33E26102C}" destId="{7E807E07-A6FA-4012-9D39-CCEB0E23376D}" srcOrd="1" destOrd="0" presId="urn:microsoft.com/office/officeart/2005/8/layout/orgChart1"/>
    <dgm:cxn modelId="{122F0EAA-5A93-4340-B84F-32EFF2D3FC33}" srcId="{84300317-431A-43A9-94EE-32B33E26102C}" destId="{58C9010C-9783-429B-8EA6-2A80C139B384}" srcOrd="0" destOrd="0" parTransId="{16F2A40A-B8F2-47D2-9CDB-3B952BDC70E2}" sibTransId="{BC5ED168-B74A-4DFA-9BD2-73CE85CB66EF}"/>
    <dgm:cxn modelId="{8FBA36AB-5D7F-4FDD-98D8-7AE92257EC5A}" type="presOf" srcId="{58C9010C-9783-429B-8EA6-2A80C139B384}" destId="{555B7F4A-6283-433B-8787-69A7995C6C74}" srcOrd="1" destOrd="0" presId="urn:microsoft.com/office/officeart/2005/8/layout/orgChart1"/>
    <dgm:cxn modelId="{2AACB3AD-455F-4674-96C8-5251E71F8296}" srcId="{29DBA79F-D8CC-40BF-AD06-3F783683CD61}" destId="{84300317-431A-43A9-94EE-32B33E26102C}" srcOrd="0" destOrd="0" parTransId="{BC3BF103-FA08-4E1F-9ACF-3A4D59351232}" sibTransId="{0A319482-BB8A-460B-BE48-3CDCA3F99E06}"/>
    <dgm:cxn modelId="{3862D1B1-5DCB-474B-B259-527DA166CCA7}" type="presOf" srcId="{29DBA79F-D8CC-40BF-AD06-3F783683CD61}" destId="{21F41ED1-FFD5-45A0-9E2F-AEC0E34F5DCF}" srcOrd="0" destOrd="0" presId="urn:microsoft.com/office/officeart/2005/8/layout/orgChart1"/>
    <dgm:cxn modelId="{BC969EB5-28B0-4D29-A2CE-DEE8EC466BB1}" type="presOf" srcId="{5D5FF79F-8935-4649-A925-97D5DC96C89B}" destId="{19B32134-270E-4746-8276-8B1F38500C41}" srcOrd="0" destOrd="0" presId="urn:microsoft.com/office/officeart/2005/8/layout/orgChart1"/>
    <dgm:cxn modelId="{31261AC3-E5E4-4523-A80A-3AABB3A3CCEC}" srcId="{84300317-431A-43A9-94EE-32B33E26102C}" destId="{5D5FF79F-8935-4649-A925-97D5DC96C89B}" srcOrd="2" destOrd="0" parTransId="{7F952034-D9D0-4704-9C1C-2A9512409F1E}" sibTransId="{4F24394C-22F2-4041-901E-D734C7BC84EC}"/>
    <dgm:cxn modelId="{9F76FCC8-B24C-4CB1-A752-0D6A6699D335}" type="presOf" srcId="{16F2A40A-B8F2-47D2-9CDB-3B952BDC70E2}" destId="{CADAED31-D8FD-4D6D-B51C-EE5CC68F50A0}" srcOrd="0" destOrd="0" presId="urn:microsoft.com/office/officeart/2005/8/layout/orgChart1"/>
    <dgm:cxn modelId="{B1A697D8-C6A9-41CE-896A-2D03E81BD94A}" type="presOf" srcId="{FAFB9858-EDCA-498B-9D66-69803C0EA539}" destId="{0B4BD9A4-7406-4FFE-A9CF-153552EBF8D7}" srcOrd="0" destOrd="0" presId="urn:microsoft.com/office/officeart/2005/8/layout/orgChart1"/>
    <dgm:cxn modelId="{5433FEDB-00D1-4969-A269-EE870C6D91CB}" type="presOf" srcId="{58C9010C-9783-429B-8EA6-2A80C139B384}" destId="{3085C520-9764-4AA6-B11A-852C8BB2DF8A}" srcOrd="0" destOrd="0" presId="urn:microsoft.com/office/officeart/2005/8/layout/orgChart1"/>
    <dgm:cxn modelId="{BB669265-390B-4393-8E46-74FDE664823C}" type="presParOf" srcId="{21F41ED1-FFD5-45A0-9E2F-AEC0E34F5DCF}" destId="{9A7A9B1E-51F7-4B7F-91E0-EA894B74F0D0}" srcOrd="0" destOrd="0" presId="urn:microsoft.com/office/officeart/2005/8/layout/orgChart1"/>
    <dgm:cxn modelId="{A92355E6-CD3A-4E01-8FFA-061D6D042067}" type="presParOf" srcId="{9A7A9B1E-51F7-4B7F-91E0-EA894B74F0D0}" destId="{506F3E3B-B1ED-4039-A0B0-CCB0E1C48A27}" srcOrd="0" destOrd="0" presId="urn:microsoft.com/office/officeart/2005/8/layout/orgChart1"/>
    <dgm:cxn modelId="{466D3E50-2B7D-4FC0-B0D9-8357A6E00F19}" type="presParOf" srcId="{506F3E3B-B1ED-4039-A0B0-CCB0E1C48A27}" destId="{1E4A30F9-8C87-4168-961C-B48A95AC6A42}" srcOrd="0" destOrd="0" presId="urn:microsoft.com/office/officeart/2005/8/layout/orgChart1"/>
    <dgm:cxn modelId="{EB0F8635-2370-494B-9704-EB2F035CA910}" type="presParOf" srcId="{506F3E3B-B1ED-4039-A0B0-CCB0E1C48A27}" destId="{7E807E07-A6FA-4012-9D39-CCEB0E23376D}" srcOrd="1" destOrd="0" presId="urn:microsoft.com/office/officeart/2005/8/layout/orgChart1"/>
    <dgm:cxn modelId="{99C15640-CE15-4034-BDA8-EC7D3C98BA99}" type="presParOf" srcId="{9A7A9B1E-51F7-4B7F-91E0-EA894B74F0D0}" destId="{8E90DB71-1875-4385-A49D-0B20DD6BE367}" srcOrd="1" destOrd="0" presId="urn:microsoft.com/office/officeart/2005/8/layout/orgChart1"/>
    <dgm:cxn modelId="{7A5559A9-7F06-486F-AE5C-4F232F11213E}" type="presParOf" srcId="{8E90DB71-1875-4385-A49D-0B20DD6BE367}" destId="{CADAED31-D8FD-4D6D-B51C-EE5CC68F50A0}" srcOrd="0" destOrd="0" presId="urn:microsoft.com/office/officeart/2005/8/layout/orgChart1"/>
    <dgm:cxn modelId="{0D626D10-D004-4BCA-8878-2CD53CCB3B45}" type="presParOf" srcId="{8E90DB71-1875-4385-A49D-0B20DD6BE367}" destId="{D434C8C4-4E29-46DB-8768-624C2721D040}" srcOrd="1" destOrd="0" presId="urn:microsoft.com/office/officeart/2005/8/layout/orgChart1"/>
    <dgm:cxn modelId="{079BC9DC-FA1B-41C4-9756-D0AB105F1840}" type="presParOf" srcId="{D434C8C4-4E29-46DB-8768-624C2721D040}" destId="{AD3EA35A-3292-47B2-BA1A-2CD06DAA4694}" srcOrd="0" destOrd="0" presId="urn:microsoft.com/office/officeart/2005/8/layout/orgChart1"/>
    <dgm:cxn modelId="{A242336F-C74B-4CF6-9F91-E456D5EC01D0}" type="presParOf" srcId="{AD3EA35A-3292-47B2-BA1A-2CD06DAA4694}" destId="{3085C520-9764-4AA6-B11A-852C8BB2DF8A}" srcOrd="0" destOrd="0" presId="urn:microsoft.com/office/officeart/2005/8/layout/orgChart1"/>
    <dgm:cxn modelId="{7F3F0E77-4027-46EC-B74B-55AC00D3F2F1}" type="presParOf" srcId="{AD3EA35A-3292-47B2-BA1A-2CD06DAA4694}" destId="{555B7F4A-6283-433B-8787-69A7995C6C74}" srcOrd="1" destOrd="0" presId="urn:microsoft.com/office/officeart/2005/8/layout/orgChart1"/>
    <dgm:cxn modelId="{E2972530-7C49-45F9-8359-B3FD1A9FF0A7}" type="presParOf" srcId="{D434C8C4-4E29-46DB-8768-624C2721D040}" destId="{415E3B60-C20C-4781-9ABE-93F7E3348DCD}" srcOrd="1" destOrd="0" presId="urn:microsoft.com/office/officeart/2005/8/layout/orgChart1"/>
    <dgm:cxn modelId="{8E717660-C521-4FA3-91F3-0223A33671E7}" type="presParOf" srcId="{D434C8C4-4E29-46DB-8768-624C2721D040}" destId="{80F1A89E-1AED-49A7-BF21-84F335596718}" srcOrd="2" destOrd="0" presId="urn:microsoft.com/office/officeart/2005/8/layout/orgChart1"/>
    <dgm:cxn modelId="{A3C6117A-DBC1-4F25-AF79-2A721CEED230}" type="presParOf" srcId="{8E90DB71-1875-4385-A49D-0B20DD6BE367}" destId="{0B4BD9A4-7406-4FFE-A9CF-153552EBF8D7}" srcOrd="2" destOrd="0" presId="urn:microsoft.com/office/officeart/2005/8/layout/orgChart1"/>
    <dgm:cxn modelId="{F816F73B-6FB8-4682-AC31-16263198F486}" type="presParOf" srcId="{8E90DB71-1875-4385-A49D-0B20DD6BE367}" destId="{D474E3ED-400B-4416-81AF-F515A2CD05BA}" srcOrd="3" destOrd="0" presId="urn:microsoft.com/office/officeart/2005/8/layout/orgChart1"/>
    <dgm:cxn modelId="{1D376F60-DB75-44F4-8D02-70BBDD5110CB}" type="presParOf" srcId="{D474E3ED-400B-4416-81AF-F515A2CD05BA}" destId="{B9E6AB18-CD48-43DB-84F1-BA42BA79306E}" srcOrd="0" destOrd="0" presId="urn:microsoft.com/office/officeart/2005/8/layout/orgChart1"/>
    <dgm:cxn modelId="{299761F9-970F-4576-9D01-B389517F79BA}" type="presParOf" srcId="{B9E6AB18-CD48-43DB-84F1-BA42BA79306E}" destId="{7B6B12E7-D1B7-4CA9-A2CA-A66BDE440087}" srcOrd="0" destOrd="0" presId="urn:microsoft.com/office/officeart/2005/8/layout/orgChart1"/>
    <dgm:cxn modelId="{78DAA25B-729B-4AF4-AC71-014E494375FB}" type="presParOf" srcId="{B9E6AB18-CD48-43DB-84F1-BA42BA79306E}" destId="{4121BEA9-4F06-4F4D-844B-753E8B8FC33F}" srcOrd="1" destOrd="0" presId="urn:microsoft.com/office/officeart/2005/8/layout/orgChart1"/>
    <dgm:cxn modelId="{6E49AFA9-E9D7-4A36-8205-DC808E6656F3}" type="presParOf" srcId="{D474E3ED-400B-4416-81AF-F515A2CD05BA}" destId="{379EAFFD-4AE1-41B8-98D1-4161262BC3AD}" srcOrd="1" destOrd="0" presId="urn:microsoft.com/office/officeart/2005/8/layout/orgChart1"/>
    <dgm:cxn modelId="{F8DEB11C-6BC4-42D4-AF6E-00F8B99AD976}" type="presParOf" srcId="{D474E3ED-400B-4416-81AF-F515A2CD05BA}" destId="{17FF43A9-25A1-43A6-BD6A-438B2C579108}" srcOrd="2" destOrd="0" presId="urn:microsoft.com/office/officeart/2005/8/layout/orgChart1"/>
    <dgm:cxn modelId="{8D7ABB90-B90F-43A0-A776-4C6C67319F10}" type="presParOf" srcId="{8E90DB71-1875-4385-A49D-0B20DD6BE367}" destId="{E97F4414-75B2-4EF2-9BC3-B27C7FB2AC46}" srcOrd="4" destOrd="0" presId="urn:microsoft.com/office/officeart/2005/8/layout/orgChart1"/>
    <dgm:cxn modelId="{0E36BA07-6F6D-43D6-87AE-E5EB7F2BD6E9}" type="presParOf" srcId="{8E90DB71-1875-4385-A49D-0B20DD6BE367}" destId="{3FB60EED-FB59-4FE5-A30B-2D04EEB473E1}" srcOrd="5" destOrd="0" presId="urn:microsoft.com/office/officeart/2005/8/layout/orgChart1"/>
    <dgm:cxn modelId="{727A12B7-2994-4033-94E6-61A419C83508}" type="presParOf" srcId="{3FB60EED-FB59-4FE5-A30B-2D04EEB473E1}" destId="{7E4F66BC-416C-4F94-A8E8-A136A1687934}" srcOrd="0" destOrd="0" presId="urn:microsoft.com/office/officeart/2005/8/layout/orgChart1"/>
    <dgm:cxn modelId="{3CC8B159-31C5-4510-A465-56B79ADB1645}" type="presParOf" srcId="{7E4F66BC-416C-4F94-A8E8-A136A1687934}" destId="{19B32134-270E-4746-8276-8B1F38500C41}" srcOrd="0" destOrd="0" presId="urn:microsoft.com/office/officeart/2005/8/layout/orgChart1"/>
    <dgm:cxn modelId="{2C5E8003-3540-4D95-9AE4-484BB2DE6008}" type="presParOf" srcId="{7E4F66BC-416C-4F94-A8E8-A136A1687934}" destId="{C2B37A41-3068-4294-B898-FAE319EBD69A}" srcOrd="1" destOrd="0" presId="urn:microsoft.com/office/officeart/2005/8/layout/orgChart1"/>
    <dgm:cxn modelId="{C2399CAE-53E1-4E11-9461-E9CC843DBB00}" type="presParOf" srcId="{3FB60EED-FB59-4FE5-A30B-2D04EEB473E1}" destId="{ED2CF8A0-22C6-4550-A713-985DAB1783C9}" srcOrd="1" destOrd="0" presId="urn:microsoft.com/office/officeart/2005/8/layout/orgChart1"/>
    <dgm:cxn modelId="{43B41450-0DC0-476C-A9DE-7C1D786DAEBC}" type="presParOf" srcId="{3FB60EED-FB59-4FE5-A30B-2D04EEB473E1}" destId="{78A6676D-7227-43EA-9A9C-70554CDF1852}" srcOrd="2" destOrd="0" presId="urn:microsoft.com/office/officeart/2005/8/layout/orgChart1"/>
    <dgm:cxn modelId="{6D48B08E-C6F5-488D-B1D3-98348FC87BD6}" type="presParOf" srcId="{9A7A9B1E-51F7-4B7F-91E0-EA894B74F0D0}" destId="{070491CA-421A-4095-AD04-93CFAA54731A}" srcOrd="2" destOrd="0" presId="urn:microsoft.com/office/officeart/2005/8/layout/orgChart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F4414-75B2-4EF2-9BC3-B27C7FB2AC46}">
      <dsp:nvSpPr>
        <dsp:cNvPr id="0" name=""/>
        <dsp:cNvSpPr/>
      </dsp:nvSpPr>
      <dsp:spPr>
        <a:xfrm>
          <a:off x="5257800" y="692355"/>
          <a:ext cx="3788382" cy="616629"/>
        </a:xfrm>
        <a:custGeom>
          <a:avLst/>
          <a:gdLst/>
          <a:ahLst/>
          <a:cxnLst/>
          <a:rect l="0" t="0" r="0" b="0"/>
          <a:pathLst>
            <a:path>
              <a:moveTo>
                <a:pt x="0" y="0"/>
              </a:moveTo>
              <a:lnTo>
                <a:pt x="0" y="308314"/>
              </a:lnTo>
              <a:lnTo>
                <a:pt x="3788382" y="308314"/>
              </a:lnTo>
              <a:lnTo>
                <a:pt x="3788382" y="616629"/>
              </a:lnTo>
            </a:path>
          </a:pathLst>
        </a:custGeom>
        <a:noFill/>
        <a:ln w="1905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0B4BD9A4-7406-4FFE-A9CF-153552EBF8D7}">
      <dsp:nvSpPr>
        <dsp:cNvPr id="0" name=""/>
        <dsp:cNvSpPr/>
      </dsp:nvSpPr>
      <dsp:spPr>
        <a:xfrm>
          <a:off x="5212080" y="692355"/>
          <a:ext cx="91440" cy="616629"/>
        </a:xfrm>
        <a:custGeom>
          <a:avLst/>
          <a:gdLst/>
          <a:ahLst/>
          <a:cxnLst/>
          <a:rect l="0" t="0" r="0" b="0"/>
          <a:pathLst>
            <a:path>
              <a:moveTo>
                <a:pt x="45720" y="0"/>
              </a:moveTo>
              <a:lnTo>
                <a:pt x="45720" y="616629"/>
              </a:lnTo>
            </a:path>
          </a:pathLst>
        </a:custGeom>
        <a:noFill/>
        <a:ln w="1905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CADAED31-D8FD-4D6D-B51C-EE5CC68F50A0}">
      <dsp:nvSpPr>
        <dsp:cNvPr id="0" name=""/>
        <dsp:cNvSpPr/>
      </dsp:nvSpPr>
      <dsp:spPr>
        <a:xfrm>
          <a:off x="1469417" y="692355"/>
          <a:ext cx="3788382" cy="616629"/>
        </a:xfrm>
        <a:custGeom>
          <a:avLst/>
          <a:gdLst/>
          <a:ahLst/>
          <a:cxnLst/>
          <a:rect l="0" t="0" r="0" b="0"/>
          <a:pathLst>
            <a:path>
              <a:moveTo>
                <a:pt x="3788382" y="0"/>
              </a:moveTo>
              <a:lnTo>
                <a:pt x="3788382" y="308314"/>
              </a:lnTo>
              <a:lnTo>
                <a:pt x="0" y="308314"/>
              </a:lnTo>
              <a:lnTo>
                <a:pt x="0" y="616629"/>
              </a:lnTo>
            </a:path>
          </a:pathLst>
        </a:custGeom>
        <a:noFill/>
        <a:ln w="1905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1E4A30F9-8C87-4168-961C-B48A95AC6A42}">
      <dsp:nvSpPr>
        <dsp:cNvPr id="0" name=""/>
        <dsp:cNvSpPr/>
      </dsp:nvSpPr>
      <dsp:spPr>
        <a:xfrm>
          <a:off x="2821025" y="56448"/>
          <a:ext cx="4873548" cy="6359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Types of Correlation</a:t>
          </a:r>
        </a:p>
      </dsp:txBody>
      <dsp:txXfrm>
        <a:off x="2821025" y="56448"/>
        <a:ext cx="4873548" cy="635906"/>
      </dsp:txXfrm>
    </dsp:sp>
    <dsp:sp modelId="{3085C520-9764-4AA6-B11A-852C8BB2DF8A}">
      <dsp:nvSpPr>
        <dsp:cNvPr id="0" name=""/>
        <dsp:cNvSpPr/>
      </dsp:nvSpPr>
      <dsp:spPr>
        <a:xfrm>
          <a:off x="1251" y="1308985"/>
          <a:ext cx="2936332" cy="77610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t" anchorCtr="0">
          <a:noAutofit/>
        </a:bodyPr>
        <a:lstStyle/>
        <a:p>
          <a:pPr marL="0" lvl="0" indent="0" algn="ctr" defTabSz="1066800">
            <a:lnSpc>
              <a:spcPct val="90000"/>
            </a:lnSpc>
            <a:spcBef>
              <a:spcPct val="0"/>
            </a:spcBef>
            <a:spcAft>
              <a:spcPct val="35000"/>
            </a:spcAft>
            <a:buNone/>
          </a:pPr>
          <a:r>
            <a:rPr lang="en-US" sz="2400" b="0" i="0" kern="1200" dirty="0"/>
            <a:t>On the basis of degree of correlation</a:t>
          </a:r>
          <a:br>
            <a:rPr lang="en-US" sz="1800" kern="1200" dirty="0"/>
          </a:br>
          <a:endParaRPr lang="en-US" sz="1800" kern="1200" dirty="0"/>
        </a:p>
      </dsp:txBody>
      <dsp:txXfrm>
        <a:off x="1251" y="1308985"/>
        <a:ext cx="2936332" cy="776102"/>
      </dsp:txXfrm>
    </dsp:sp>
    <dsp:sp modelId="{7B6B12E7-D1B7-4CA9-A2CA-A66BDE440087}">
      <dsp:nvSpPr>
        <dsp:cNvPr id="0" name=""/>
        <dsp:cNvSpPr/>
      </dsp:nvSpPr>
      <dsp:spPr>
        <a:xfrm>
          <a:off x="3554213" y="1308985"/>
          <a:ext cx="3407173" cy="7483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t" anchorCtr="0">
          <a:noAutofit/>
        </a:bodyPr>
        <a:lstStyle/>
        <a:p>
          <a:pPr marL="0" lvl="0" indent="0" algn="ctr" defTabSz="1066800">
            <a:lnSpc>
              <a:spcPct val="90000"/>
            </a:lnSpc>
            <a:spcBef>
              <a:spcPct val="0"/>
            </a:spcBef>
            <a:spcAft>
              <a:spcPct val="35000"/>
            </a:spcAft>
            <a:buNone/>
          </a:pPr>
          <a:r>
            <a:rPr lang="en-US" sz="2400" b="0" i="0" kern="1200" dirty="0"/>
            <a:t>On the basis of number of variables</a:t>
          </a:r>
          <a:br>
            <a:rPr lang="en-US" sz="1900" kern="1200" dirty="0"/>
          </a:br>
          <a:endParaRPr lang="en-US" sz="1900" kern="1200" dirty="0"/>
        </a:p>
      </dsp:txBody>
      <dsp:txXfrm>
        <a:off x="3554213" y="1308985"/>
        <a:ext cx="3407173" cy="748309"/>
      </dsp:txXfrm>
    </dsp:sp>
    <dsp:sp modelId="{19B32134-270E-4746-8276-8B1F38500C41}">
      <dsp:nvSpPr>
        <dsp:cNvPr id="0" name=""/>
        <dsp:cNvSpPr/>
      </dsp:nvSpPr>
      <dsp:spPr>
        <a:xfrm>
          <a:off x="7578016" y="1308985"/>
          <a:ext cx="2936332" cy="77610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b" anchorCtr="0">
          <a:noAutofit/>
        </a:bodyPr>
        <a:lstStyle/>
        <a:p>
          <a:pPr marL="0" lvl="0" indent="0" algn="ctr" defTabSz="1022350">
            <a:lnSpc>
              <a:spcPct val="90000"/>
            </a:lnSpc>
            <a:spcBef>
              <a:spcPct val="0"/>
            </a:spcBef>
            <a:spcAft>
              <a:spcPct val="35000"/>
            </a:spcAft>
            <a:buNone/>
          </a:pPr>
          <a:r>
            <a:rPr lang="en-US" sz="2300" b="0" i="0" kern="1200" dirty="0"/>
            <a:t>On the basis of linearity</a:t>
          </a:r>
          <a:br>
            <a:rPr lang="en-US" sz="2300" kern="1200" dirty="0"/>
          </a:br>
          <a:endParaRPr lang="en-US" sz="2300" kern="1200" dirty="0"/>
        </a:p>
      </dsp:txBody>
      <dsp:txXfrm>
        <a:off x="7578016" y="1308985"/>
        <a:ext cx="2936332" cy="77610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6D01A-B062-4A0D-9143-09870D6685A0}" type="datetimeFigureOut">
              <a:rPr lang="en-US" smtClean="0"/>
              <a:t>9/28/2022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93E53-D987-468D-954C-28338D1F0879}" type="slidenum">
              <a:rPr lang="en-US" smtClean="0"/>
              <a:t>‹#›</a:t>
            </a:fld>
            <a:endParaRPr lang="en-US" dirty="0"/>
          </a:p>
        </p:txBody>
      </p:sp>
    </p:spTree>
    <p:extLst>
      <p:ext uri="{BB962C8B-B14F-4D97-AF65-F5344CB8AC3E}">
        <p14:creationId xmlns:p14="http://schemas.microsoft.com/office/powerpoint/2010/main" val="1859316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031A8-A790-45D3-AFFF-0096A644A5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F52A78-5BBA-47D5-8DC5-1CFEA4F9A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4E7EF0-06AD-4756-8462-234ADF00FA90}"/>
              </a:ext>
            </a:extLst>
          </p:cNvPr>
          <p:cNvSpPr>
            <a:spLocks noGrp="1"/>
          </p:cNvSpPr>
          <p:nvPr>
            <p:ph type="dt" sz="half" idx="10"/>
          </p:nvPr>
        </p:nvSpPr>
        <p:spPr/>
        <p:txBody>
          <a:bodyPr/>
          <a:lstStyle/>
          <a:p>
            <a:fld id="{DCC13975-0267-4CE4-9941-5D8FFC527541}" type="datetimeFigureOut">
              <a:rPr lang="en-US" smtClean="0"/>
              <a:t>9/28/2022</a:t>
            </a:fld>
            <a:endParaRPr lang="en-US" dirty="0"/>
          </a:p>
        </p:txBody>
      </p:sp>
      <p:sp>
        <p:nvSpPr>
          <p:cNvPr id="5" name="Footer Placeholder 4">
            <a:extLst>
              <a:ext uri="{FF2B5EF4-FFF2-40B4-BE49-F238E27FC236}">
                <a16:creationId xmlns:a16="http://schemas.microsoft.com/office/drawing/2014/main" id="{3C9B73B0-3545-42D6-BFE4-3EBB743038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C9449A-3821-4C6E-85B3-9CB9A57BFDBD}"/>
              </a:ext>
            </a:extLst>
          </p:cNvPr>
          <p:cNvSpPr>
            <a:spLocks noGrp="1"/>
          </p:cNvSpPr>
          <p:nvPr>
            <p:ph type="sldNum" sz="quarter" idx="12"/>
          </p:nvPr>
        </p:nvSpPr>
        <p:spPr/>
        <p:txBody>
          <a:bodyPr/>
          <a:lstStyle/>
          <a:p>
            <a:fld id="{41C8871B-C943-41AB-90C3-E71CB96F99C0}" type="slidenum">
              <a:rPr lang="en-US" smtClean="0"/>
              <a:t>‹#›</a:t>
            </a:fld>
            <a:endParaRPr lang="en-US" dirty="0"/>
          </a:p>
        </p:txBody>
      </p:sp>
    </p:spTree>
    <p:extLst>
      <p:ext uri="{BB962C8B-B14F-4D97-AF65-F5344CB8AC3E}">
        <p14:creationId xmlns:p14="http://schemas.microsoft.com/office/powerpoint/2010/main" val="221810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0B06-A168-41E5-8B4C-D780CFC107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0E33F9-579E-45C9-AE6C-52C3DF2850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0B58BF-DB45-4126-9AE3-C1D0E4431917}"/>
              </a:ext>
            </a:extLst>
          </p:cNvPr>
          <p:cNvSpPr>
            <a:spLocks noGrp="1"/>
          </p:cNvSpPr>
          <p:nvPr>
            <p:ph type="dt" sz="half" idx="10"/>
          </p:nvPr>
        </p:nvSpPr>
        <p:spPr/>
        <p:txBody>
          <a:bodyPr/>
          <a:lstStyle/>
          <a:p>
            <a:fld id="{DCC13975-0267-4CE4-9941-5D8FFC527541}" type="datetimeFigureOut">
              <a:rPr lang="en-US" smtClean="0"/>
              <a:t>9/28/2022</a:t>
            </a:fld>
            <a:endParaRPr lang="en-US" dirty="0"/>
          </a:p>
        </p:txBody>
      </p:sp>
      <p:sp>
        <p:nvSpPr>
          <p:cNvPr id="5" name="Footer Placeholder 4">
            <a:extLst>
              <a:ext uri="{FF2B5EF4-FFF2-40B4-BE49-F238E27FC236}">
                <a16:creationId xmlns:a16="http://schemas.microsoft.com/office/drawing/2014/main" id="{FF3405DA-DFF4-4B55-A498-3E5AE7B164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875597-A753-4B8D-A201-58DA67801E38}"/>
              </a:ext>
            </a:extLst>
          </p:cNvPr>
          <p:cNvSpPr>
            <a:spLocks noGrp="1"/>
          </p:cNvSpPr>
          <p:nvPr>
            <p:ph type="sldNum" sz="quarter" idx="12"/>
          </p:nvPr>
        </p:nvSpPr>
        <p:spPr/>
        <p:txBody>
          <a:bodyPr/>
          <a:lstStyle/>
          <a:p>
            <a:fld id="{41C8871B-C943-41AB-90C3-E71CB96F99C0}" type="slidenum">
              <a:rPr lang="en-US" smtClean="0"/>
              <a:t>‹#›</a:t>
            </a:fld>
            <a:endParaRPr lang="en-US" dirty="0"/>
          </a:p>
        </p:txBody>
      </p:sp>
    </p:spTree>
    <p:extLst>
      <p:ext uri="{BB962C8B-B14F-4D97-AF65-F5344CB8AC3E}">
        <p14:creationId xmlns:p14="http://schemas.microsoft.com/office/powerpoint/2010/main" val="3218997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1682CC-60B9-48B8-9171-DABEE7EA6D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3DA6E-232E-4D5C-8C4E-EDFC6566ED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E1024-838B-4971-AF9B-CD8173B651D8}"/>
              </a:ext>
            </a:extLst>
          </p:cNvPr>
          <p:cNvSpPr>
            <a:spLocks noGrp="1"/>
          </p:cNvSpPr>
          <p:nvPr>
            <p:ph type="dt" sz="half" idx="10"/>
          </p:nvPr>
        </p:nvSpPr>
        <p:spPr/>
        <p:txBody>
          <a:bodyPr/>
          <a:lstStyle/>
          <a:p>
            <a:fld id="{DCC13975-0267-4CE4-9941-5D8FFC527541}" type="datetimeFigureOut">
              <a:rPr lang="en-US" smtClean="0"/>
              <a:t>9/28/2022</a:t>
            </a:fld>
            <a:endParaRPr lang="en-US" dirty="0"/>
          </a:p>
        </p:txBody>
      </p:sp>
      <p:sp>
        <p:nvSpPr>
          <p:cNvPr id="5" name="Footer Placeholder 4">
            <a:extLst>
              <a:ext uri="{FF2B5EF4-FFF2-40B4-BE49-F238E27FC236}">
                <a16:creationId xmlns:a16="http://schemas.microsoft.com/office/drawing/2014/main" id="{0A427B73-B499-4E9F-AD58-78E2F99627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9DAAE7-E43D-4319-BA1E-17FBF1150051}"/>
              </a:ext>
            </a:extLst>
          </p:cNvPr>
          <p:cNvSpPr>
            <a:spLocks noGrp="1"/>
          </p:cNvSpPr>
          <p:nvPr>
            <p:ph type="sldNum" sz="quarter" idx="12"/>
          </p:nvPr>
        </p:nvSpPr>
        <p:spPr/>
        <p:txBody>
          <a:bodyPr/>
          <a:lstStyle/>
          <a:p>
            <a:fld id="{41C8871B-C943-41AB-90C3-E71CB96F99C0}" type="slidenum">
              <a:rPr lang="en-US" smtClean="0"/>
              <a:t>‹#›</a:t>
            </a:fld>
            <a:endParaRPr lang="en-US" dirty="0"/>
          </a:p>
        </p:txBody>
      </p:sp>
    </p:spTree>
    <p:extLst>
      <p:ext uri="{BB962C8B-B14F-4D97-AF65-F5344CB8AC3E}">
        <p14:creationId xmlns:p14="http://schemas.microsoft.com/office/powerpoint/2010/main" val="1551835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A6769-22F0-476B-BDA5-609A216C74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E15530-A3EC-4E94-8174-25C6BB5864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3721A-6351-4269-8808-1C7C13036F97}"/>
              </a:ext>
            </a:extLst>
          </p:cNvPr>
          <p:cNvSpPr>
            <a:spLocks noGrp="1"/>
          </p:cNvSpPr>
          <p:nvPr>
            <p:ph type="dt" sz="half" idx="10"/>
          </p:nvPr>
        </p:nvSpPr>
        <p:spPr/>
        <p:txBody>
          <a:bodyPr/>
          <a:lstStyle/>
          <a:p>
            <a:fld id="{DCC13975-0267-4CE4-9941-5D8FFC527541}" type="datetimeFigureOut">
              <a:rPr lang="en-US" smtClean="0"/>
              <a:t>9/28/2022</a:t>
            </a:fld>
            <a:endParaRPr lang="en-US" dirty="0"/>
          </a:p>
        </p:txBody>
      </p:sp>
      <p:sp>
        <p:nvSpPr>
          <p:cNvPr id="5" name="Footer Placeholder 4">
            <a:extLst>
              <a:ext uri="{FF2B5EF4-FFF2-40B4-BE49-F238E27FC236}">
                <a16:creationId xmlns:a16="http://schemas.microsoft.com/office/drawing/2014/main" id="{D8F30B6B-F763-4724-B2A3-5662FF3A8B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E635134-366F-42FC-9380-6FFF08EF1C55}"/>
              </a:ext>
            </a:extLst>
          </p:cNvPr>
          <p:cNvSpPr>
            <a:spLocks noGrp="1"/>
          </p:cNvSpPr>
          <p:nvPr>
            <p:ph type="sldNum" sz="quarter" idx="12"/>
          </p:nvPr>
        </p:nvSpPr>
        <p:spPr/>
        <p:txBody>
          <a:bodyPr/>
          <a:lstStyle/>
          <a:p>
            <a:fld id="{41C8871B-C943-41AB-90C3-E71CB96F99C0}" type="slidenum">
              <a:rPr lang="en-US" smtClean="0"/>
              <a:t>‹#›</a:t>
            </a:fld>
            <a:endParaRPr lang="en-US" dirty="0"/>
          </a:p>
        </p:txBody>
      </p:sp>
    </p:spTree>
    <p:extLst>
      <p:ext uri="{BB962C8B-B14F-4D97-AF65-F5344CB8AC3E}">
        <p14:creationId xmlns:p14="http://schemas.microsoft.com/office/powerpoint/2010/main" val="2694152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9469-DB12-41F8-B7F4-E4B1FAE80E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26F3D9-6016-47C1-B0B0-9C6BFAC976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9E1B9F-7D5A-4398-AA9C-07954756373A}"/>
              </a:ext>
            </a:extLst>
          </p:cNvPr>
          <p:cNvSpPr>
            <a:spLocks noGrp="1"/>
          </p:cNvSpPr>
          <p:nvPr>
            <p:ph type="dt" sz="half" idx="10"/>
          </p:nvPr>
        </p:nvSpPr>
        <p:spPr/>
        <p:txBody>
          <a:bodyPr/>
          <a:lstStyle/>
          <a:p>
            <a:fld id="{DCC13975-0267-4CE4-9941-5D8FFC527541}" type="datetimeFigureOut">
              <a:rPr lang="en-US" smtClean="0"/>
              <a:t>9/28/2022</a:t>
            </a:fld>
            <a:endParaRPr lang="en-US" dirty="0"/>
          </a:p>
        </p:txBody>
      </p:sp>
      <p:sp>
        <p:nvSpPr>
          <p:cNvPr id="5" name="Footer Placeholder 4">
            <a:extLst>
              <a:ext uri="{FF2B5EF4-FFF2-40B4-BE49-F238E27FC236}">
                <a16:creationId xmlns:a16="http://schemas.microsoft.com/office/drawing/2014/main" id="{DD2D44D4-1B32-400E-B8E3-D6DEB89FCB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C1E920-E540-49BA-BA80-AF83CB4AD837}"/>
              </a:ext>
            </a:extLst>
          </p:cNvPr>
          <p:cNvSpPr>
            <a:spLocks noGrp="1"/>
          </p:cNvSpPr>
          <p:nvPr>
            <p:ph type="sldNum" sz="quarter" idx="12"/>
          </p:nvPr>
        </p:nvSpPr>
        <p:spPr/>
        <p:txBody>
          <a:bodyPr/>
          <a:lstStyle/>
          <a:p>
            <a:fld id="{41C8871B-C943-41AB-90C3-E71CB96F99C0}" type="slidenum">
              <a:rPr lang="en-US" smtClean="0"/>
              <a:t>‹#›</a:t>
            </a:fld>
            <a:endParaRPr lang="en-US" dirty="0"/>
          </a:p>
        </p:txBody>
      </p:sp>
    </p:spTree>
    <p:extLst>
      <p:ext uri="{BB962C8B-B14F-4D97-AF65-F5344CB8AC3E}">
        <p14:creationId xmlns:p14="http://schemas.microsoft.com/office/powerpoint/2010/main" val="2062234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8B651-992C-4390-BE25-78B4467F03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D29E19-EF7A-4F22-ACF1-E140F452BF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7BF8FD-5145-40C0-B915-84E8A8E1D5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F5AF4F-058A-42C4-AAC6-A839478CEAEC}"/>
              </a:ext>
            </a:extLst>
          </p:cNvPr>
          <p:cNvSpPr>
            <a:spLocks noGrp="1"/>
          </p:cNvSpPr>
          <p:nvPr>
            <p:ph type="dt" sz="half" idx="10"/>
          </p:nvPr>
        </p:nvSpPr>
        <p:spPr/>
        <p:txBody>
          <a:bodyPr/>
          <a:lstStyle/>
          <a:p>
            <a:fld id="{DCC13975-0267-4CE4-9941-5D8FFC527541}" type="datetimeFigureOut">
              <a:rPr lang="en-US" smtClean="0"/>
              <a:t>9/28/2022</a:t>
            </a:fld>
            <a:endParaRPr lang="en-US" dirty="0"/>
          </a:p>
        </p:txBody>
      </p:sp>
      <p:sp>
        <p:nvSpPr>
          <p:cNvPr id="6" name="Footer Placeholder 5">
            <a:extLst>
              <a:ext uri="{FF2B5EF4-FFF2-40B4-BE49-F238E27FC236}">
                <a16:creationId xmlns:a16="http://schemas.microsoft.com/office/drawing/2014/main" id="{B42A4F24-826F-474E-9567-AA8ECAD4FE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5A362B3-2BBE-46DE-B0E8-2B95086CAB4B}"/>
              </a:ext>
            </a:extLst>
          </p:cNvPr>
          <p:cNvSpPr>
            <a:spLocks noGrp="1"/>
          </p:cNvSpPr>
          <p:nvPr>
            <p:ph type="sldNum" sz="quarter" idx="12"/>
          </p:nvPr>
        </p:nvSpPr>
        <p:spPr/>
        <p:txBody>
          <a:bodyPr/>
          <a:lstStyle/>
          <a:p>
            <a:fld id="{41C8871B-C943-41AB-90C3-E71CB96F99C0}" type="slidenum">
              <a:rPr lang="en-US" smtClean="0"/>
              <a:t>‹#›</a:t>
            </a:fld>
            <a:endParaRPr lang="en-US" dirty="0"/>
          </a:p>
        </p:txBody>
      </p:sp>
    </p:spTree>
    <p:extLst>
      <p:ext uri="{BB962C8B-B14F-4D97-AF65-F5344CB8AC3E}">
        <p14:creationId xmlns:p14="http://schemas.microsoft.com/office/powerpoint/2010/main" val="3370130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F4EA-907E-44EE-9C14-0DC285A9A7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568E9A-A38C-45A9-BF13-22CA610D4F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4EC22-A849-4B3A-8FE6-4B643C162C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445C28-0361-4761-B8BC-C8E02CECE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12FE5B-B6D1-473A-AD85-1BF64BE279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2ADF72-F55E-446C-B99A-4FFED10D3CD4}"/>
              </a:ext>
            </a:extLst>
          </p:cNvPr>
          <p:cNvSpPr>
            <a:spLocks noGrp="1"/>
          </p:cNvSpPr>
          <p:nvPr>
            <p:ph type="dt" sz="half" idx="10"/>
          </p:nvPr>
        </p:nvSpPr>
        <p:spPr/>
        <p:txBody>
          <a:bodyPr/>
          <a:lstStyle/>
          <a:p>
            <a:fld id="{DCC13975-0267-4CE4-9941-5D8FFC527541}" type="datetimeFigureOut">
              <a:rPr lang="en-US" smtClean="0"/>
              <a:t>9/28/2022</a:t>
            </a:fld>
            <a:endParaRPr lang="en-US" dirty="0"/>
          </a:p>
        </p:txBody>
      </p:sp>
      <p:sp>
        <p:nvSpPr>
          <p:cNvPr id="8" name="Footer Placeholder 7">
            <a:extLst>
              <a:ext uri="{FF2B5EF4-FFF2-40B4-BE49-F238E27FC236}">
                <a16:creationId xmlns:a16="http://schemas.microsoft.com/office/drawing/2014/main" id="{F4BE83FB-BD0E-4BBA-9E8D-3A1EA49769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E015691-8AA3-4B59-A4E9-05C1F6AACE72}"/>
              </a:ext>
            </a:extLst>
          </p:cNvPr>
          <p:cNvSpPr>
            <a:spLocks noGrp="1"/>
          </p:cNvSpPr>
          <p:nvPr>
            <p:ph type="sldNum" sz="quarter" idx="12"/>
          </p:nvPr>
        </p:nvSpPr>
        <p:spPr/>
        <p:txBody>
          <a:bodyPr/>
          <a:lstStyle/>
          <a:p>
            <a:fld id="{41C8871B-C943-41AB-90C3-E71CB96F99C0}" type="slidenum">
              <a:rPr lang="en-US" smtClean="0"/>
              <a:t>‹#›</a:t>
            </a:fld>
            <a:endParaRPr lang="en-US" dirty="0"/>
          </a:p>
        </p:txBody>
      </p:sp>
    </p:spTree>
    <p:extLst>
      <p:ext uri="{BB962C8B-B14F-4D97-AF65-F5344CB8AC3E}">
        <p14:creationId xmlns:p14="http://schemas.microsoft.com/office/powerpoint/2010/main" val="363042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2648-726A-4574-A8F5-ECB0EF2911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AE5435-4E63-43E3-842E-C0324844550E}"/>
              </a:ext>
            </a:extLst>
          </p:cNvPr>
          <p:cNvSpPr>
            <a:spLocks noGrp="1"/>
          </p:cNvSpPr>
          <p:nvPr>
            <p:ph type="dt" sz="half" idx="10"/>
          </p:nvPr>
        </p:nvSpPr>
        <p:spPr/>
        <p:txBody>
          <a:bodyPr/>
          <a:lstStyle/>
          <a:p>
            <a:fld id="{DCC13975-0267-4CE4-9941-5D8FFC527541}" type="datetimeFigureOut">
              <a:rPr lang="en-US" smtClean="0"/>
              <a:t>9/28/2022</a:t>
            </a:fld>
            <a:endParaRPr lang="en-US" dirty="0"/>
          </a:p>
        </p:txBody>
      </p:sp>
      <p:sp>
        <p:nvSpPr>
          <p:cNvPr id="4" name="Footer Placeholder 3">
            <a:extLst>
              <a:ext uri="{FF2B5EF4-FFF2-40B4-BE49-F238E27FC236}">
                <a16:creationId xmlns:a16="http://schemas.microsoft.com/office/drawing/2014/main" id="{18CA5FFA-63D8-44D6-9902-98C7A58430A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2483E6B-A164-4A3C-B49E-1724563BF8C9}"/>
              </a:ext>
            </a:extLst>
          </p:cNvPr>
          <p:cNvSpPr>
            <a:spLocks noGrp="1"/>
          </p:cNvSpPr>
          <p:nvPr>
            <p:ph type="sldNum" sz="quarter" idx="12"/>
          </p:nvPr>
        </p:nvSpPr>
        <p:spPr/>
        <p:txBody>
          <a:bodyPr/>
          <a:lstStyle/>
          <a:p>
            <a:fld id="{41C8871B-C943-41AB-90C3-E71CB96F99C0}" type="slidenum">
              <a:rPr lang="en-US" smtClean="0"/>
              <a:t>‹#›</a:t>
            </a:fld>
            <a:endParaRPr lang="en-US" dirty="0"/>
          </a:p>
        </p:txBody>
      </p:sp>
    </p:spTree>
    <p:extLst>
      <p:ext uri="{BB962C8B-B14F-4D97-AF65-F5344CB8AC3E}">
        <p14:creationId xmlns:p14="http://schemas.microsoft.com/office/powerpoint/2010/main" val="2691520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723A11-14A9-48A5-A0BF-F10DA5F408D3}"/>
              </a:ext>
            </a:extLst>
          </p:cNvPr>
          <p:cNvSpPr>
            <a:spLocks noGrp="1"/>
          </p:cNvSpPr>
          <p:nvPr>
            <p:ph type="dt" sz="half" idx="10"/>
          </p:nvPr>
        </p:nvSpPr>
        <p:spPr/>
        <p:txBody>
          <a:bodyPr/>
          <a:lstStyle/>
          <a:p>
            <a:fld id="{DCC13975-0267-4CE4-9941-5D8FFC527541}" type="datetimeFigureOut">
              <a:rPr lang="en-US" smtClean="0"/>
              <a:t>9/28/2022</a:t>
            </a:fld>
            <a:endParaRPr lang="en-US" dirty="0"/>
          </a:p>
        </p:txBody>
      </p:sp>
      <p:sp>
        <p:nvSpPr>
          <p:cNvPr id="3" name="Footer Placeholder 2">
            <a:extLst>
              <a:ext uri="{FF2B5EF4-FFF2-40B4-BE49-F238E27FC236}">
                <a16:creationId xmlns:a16="http://schemas.microsoft.com/office/drawing/2014/main" id="{67B7E1DF-ED28-4A48-8F26-B06BBAEA237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69285C-ACFF-4577-BD43-7B06E3EA70EA}"/>
              </a:ext>
            </a:extLst>
          </p:cNvPr>
          <p:cNvSpPr>
            <a:spLocks noGrp="1"/>
          </p:cNvSpPr>
          <p:nvPr>
            <p:ph type="sldNum" sz="quarter" idx="12"/>
          </p:nvPr>
        </p:nvSpPr>
        <p:spPr/>
        <p:txBody>
          <a:bodyPr/>
          <a:lstStyle/>
          <a:p>
            <a:fld id="{41C8871B-C943-41AB-90C3-E71CB96F99C0}" type="slidenum">
              <a:rPr lang="en-US" smtClean="0"/>
              <a:t>‹#›</a:t>
            </a:fld>
            <a:endParaRPr lang="en-US" dirty="0"/>
          </a:p>
        </p:txBody>
      </p:sp>
    </p:spTree>
    <p:extLst>
      <p:ext uri="{BB962C8B-B14F-4D97-AF65-F5344CB8AC3E}">
        <p14:creationId xmlns:p14="http://schemas.microsoft.com/office/powerpoint/2010/main" val="902888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9648-4BDF-4A0C-9C36-D515A1963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182120-13F9-41E5-8CD2-1A9729B89A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BC04AD-C3C6-4F45-996D-C4170F00F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021B6-892A-45AD-82CB-0E368B788E92}"/>
              </a:ext>
            </a:extLst>
          </p:cNvPr>
          <p:cNvSpPr>
            <a:spLocks noGrp="1"/>
          </p:cNvSpPr>
          <p:nvPr>
            <p:ph type="dt" sz="half" idx="10"/>
          </p:nvPr>
        </p:nvSpPr>
        <p:spPr/>
        <p:txBody>
          <a:bodyPr/>
          <a:lstStyle/>
          <a:p>
            <a:fld id="{DCC13975-0267-4CE4-9941-5D8FFC527541}" type="datetimeFigureOut">
              <a:rPr lang="en-US" smtClean="0"/>
              <a:t>9/28/2022</a:t>
            </a:fld>
            <a:endParaRPr lang="en-US" dirty="0"/>
          </a:p>
        </p:txBody>
      </p:sp>
      <p:sp>
        <p:nvSpPr>
          <p:cNvPr id="6" name="Footer Placeholder 5">
            <a:extLst>
              <a:ext uri="{FF2B5EF4-FFF2-40B4-BE49-F238E27FC236}">
                <a16:creationId xmlns:a16="http://schemas.microsoft.com/office/drawing/2014/main" id="{8B0F0AFC-2555-4E82-A995-2B230AA3681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A575D18-149A-4A4B-BCB8-6880BF2A960D}"/>
              </a:ext>
            </a:extLst>
          </p:cNvPr>
          <p:cNvSpPr>
            <a:spLocks noGrp="1"/>
          </p:cNvSpPr>
          <p:nvPr>
            <p:ph type="sldNum" sz="quarter" idx="12"/>
          </p:nvPr>
        </p:nvSpPr>
        <p:spPr/>
        <p:txBody>
          <a:bodyPr/>
          <a:lstStyle/>
          <a:p>
            <a:fld id="{41C8871B-C943-41AB-90C3-E71CB96F99C0}" type="slidenum">
              <a:rPr lang="en-US" smtClean="0"/>
              <a:t>‹#›</a:t>
            </a:fld>
            <a:endParaRPr lang="en-US" dirty="0"/>
          </a:p>
        </p:txBody>
      </p:sp>
    </p:spTree>
    <p:extLst>
      <p:ext uri="{BB962C8B-B14F-4D97-AF65-F5344CB8AC3E}">
        <p14:creationId xmlns:p14="http://schemas.microsoft.com/office/powerpoint/2010/main" val="160361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28FD6-8294-4E92-9D08-C9700B4546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6A0C1F-3777-45EE-A54C-B741E79191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F779592-4D4A-4D17-891B-427D41AB4F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EE8C38-1B73-45EF-AD71-09329AC08C9D}"/>
              </a:ext>
            </a:extLst>
          </p:cNvPr>
          <p:cNvSpPr>
            <a:spLocks noGrp="1"/>
          </p:cNvSpPr>
          <p:nvPr>
            <p:ph type="dt" sz="half" idx="10"/>
          </p:nvPr>
        </p:nvSpPr>
        <p:spPr/>
        <p:txBody>
          <a:bodyPr/>
          <a:lstStyle/>
          <a:p>
            <a:fld id="{DCC13975-0267-4CE4-9941-5D8FFC527541}" type="datetimeFigureOut">
              <a:rPr lang="en-US" smtClean="0"/>
              <a:t>9/28/2022</a:t>
            </a:fld>
            <a:endParaRPr lang="en-US" dirty="0"/>
          </a:p>
        </p:txBody>
      </p:sp>
      <p:sp>
        <p:nvSpPr>
          <p:cNvPr id="6" name="Footer Placeholder 5">
            <a:extLst>
              <a:ext uri="{FF2B5EF4-FFF2-40B4-BE49-F238E27FC236}">
                <a16:creationId xmlns:a16="http://schemas.microsoft.com/office/drawing/2014/main" id="{7581F5B0-7AFE-4FDF-8190-D353A9348E6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CB1B53-C9CF-4CD7-B075-035A4D00CE29}"/>
              </a:ext>
            </a:extLst>
          </p:cNvPr>
          <p:cNvSpPr>
            <a:spLocks noGrp="1"/>
          </p:cNvSpPr>
          <p:nvPr>
            <p:ph type="sldNum" sz="quarter" idx="12"/>
          </p:nvPr>
        </p:nvSpPr>
        <p:spPr/>
        <p:txBody>
          <a:bodyPr/>
          <a:lstStyle/>
          <a:p>
            <a:fld id="{41C8871B-C943-41AB-90C3-E71CB96F99C0}" type="slidenum">
              <a:rPr lang="en-US" smtClean="0"/>
              <a:t>‹#›</a:t>
            </a:fld>
            <a:endParaRPr lang="en-US" dirty="0"/>
          </a:p>
        </p:txBody>
      </p:sp>
    </p:spTree>
    <p:extLst>
      <p:ext uri="{BB962C8B-B14F-4D97-AF65-F5344CB8AC3E}">
        <p14:creationId xmlns:p14="http://schemas.microsoft.com/office/powerpoint/2010/main" val="16447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78EF4F-722D-4E20-9987-324E9D32BC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8B3B06-73A1-4B77-87AB-20DA740C51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92D6D-4204-4982-8202-B4DCEDB22C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13975-0267-4CE4-9941-5D8FFC527541}" type="datetimeFigureOut">
              <a:rPr lang="en-US" smtClean="0"/>
              <a:t>9/28/2022</a:t>
            </a:fld>
            <a:endParaRPr lang="en-US" dirty="0"/>
          </a:p>
        </p:txBody>
      </p:sp>
      <p:sp>
        <p:nvSpPr>
          <p:cNvPr id="5" name="Footer Placeholder 4">
            <a:extLst>
              <a:ext uri="{FF2B5EF4-FFF2-40B4-BE49-F238E27FC236}">
                <a16:creationId xmlns:a16="http://schemas.microsoft.com/office/drawing/2014/main" id="{613D48B0-2575-411F-B38B-ABFA53432A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F294CA-CE72-4419-974F-2D5DBBC22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C8871B-C943-41AB-90C3-E71CB96F99C0}" type="slidenum">
              <a:rPr lang="en-US" smtClean="0"/>
              <a:t>‹#›</a:t>
            </a:fld>
            <a:endParaRPr lang="en-US" dirty="0"/>
          </a:p>
        </p:txBody>
      </p:sp>
    </p:spTree>
    <p:extLst>
      <p:ext uri="{BB962C8B-B14F-4D97-AF65-F5344CB8AC3E}">
        <p14:creationId xmlns:p14="http://schemas.microsoft.com/office/powerpoint/2010/main" val="1336291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4.wdp"/><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Analysis_of_variance" TargetMode="External"/><Relationship Id="rId2" Type="http://schemas.openxmlformats.org/officeDocument/2006/relationships/hyperlink" Target="http://onlinestatbook.com/2/analysis_of_variance/intro.html" TargetMode="External"/><Relationship Id="rId1" Type="http://schemas.openxmlformats.org/officeDocument/2006/relationships/slideLayout" Target="../slideLayouts/slideLayout2.xml"/><Relationship Id="rId6" Type="http://schemas.openxmlformats.org/officeDocument/2006/relationships/hyperlink" Target="https://www.mathsisfun.com/data/correlation.html" TargetMode="External"/><Relationship Id="rId5" Type="http://schemas.openxmlformats.org/officeDocument/2006/relationships/hyperlink" Target="https://www.linkedin.com/in/davidlongstreet/" TargetMode="External"/><Relationship Id="rId4" Type="http://schemas.openxmlformats.org/officeDocument/2006/relationships/hyperlink" Target="https://www.technologynetworks.com/informatics/articles/one-way-vs-two-way-anova-definition-differences-assumptions-and-hypotheses-306553"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6B12-0C18-4C26-829B-B5FD338BAC6C}"/>
              </a:ext>
            </a:extLst>
          </p:cNvPr>
          <p:cNvSpPr>
            <a:spLocks noGrp="1"/>
          </p:cNvSpPr>
          <p:nvPr>
            <p:ph type="ctrTitle"/>
          </p:nvPr>
        </p:nvSpPr>
        <p:spPr/>
        <p:txBody>
          <a:bodyPr>
            <a:normAutofit/>
          </a:bodyPr>
          <a:lstStyle/>
          <a:p>
            <a:r>
              <a:rPr lang="en-US" b="1" cap="small" dirty="0"/>
              <a:t>Correlation and Analysis of Variance</a:t>
            </a:r>
            <a:r>
              <a:rPr lang="en-US" cap="small" dirty="0"/>
              <a:t> </a:t>
            </a:r>
          </a:p>
        </p:txBody>
      </p:sp>
      <p:sp>
        <p:nvSpPr>
          <p:cNvPr id="3" name="Subtitle 2">
            <a:extLst>
              <a:ext uri="{FF2B5EF4-FFF2-40B4-BE49-F238E27FC236}">
                <a16:creationId xmlns:a16="http://schemas.microsoft.com/office/drawing/2014/main" id="{9353D26E-7A19-4A5B-B9E5-8495838435EB}"/>
              </a:ext>
            </a:extLst>
          </p:cNvPr>
          <p:cNvSpPr>
            <a:spLocks noGrp="1"/>
          </p:cNvSpPr>
          <p:nvPr>
            <p:ph type="subTitle" idx="1"/>
          </p:nvPr>
        </p:nvSpPr>
        <p:spPr/>
        <p:txBody>
          <a:bodyPr/>
          <a:lstStyle/>
          <a:p>
            <a:r>
              <a:rPr lang="en-US" dirty="0"/>
              <a:t>Mr. Sunanda Das, Assistant Professor, Dept. of CSE, KUET</a:t>
            </a:r>
          </a:p>
        </p:txBody>
      </p:sp>
    </p:spTree>
    <p:extLst>
      <p:ext uri="{BB962C8B-B14F-4D97-AF65-F5344CB8AC3E}">
        <p14:creationId xmlns:p14="http://schemas.microsoft.com/office/powerpoint/2010/main" val="2468080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7AA81-BF92-43CD-B913-F5B630D9F14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6DBE08-5A5E-4BB1-984A-DDB12101739D}"/>
              </a:ext>
            </a:extLst>
          </p:cNvPr>
          <p:cNvSpPr>
            <a:spLocks noGrp="1"/>
          </p:cNvSpPr>
          <p:nvPr>
            <p:ph idx="1"/>
          </p:nvPr>
        </p:nvSpPr>
        <p:spPr/>
        <p:txBody>
          <a:bodyPr>
            <a:normAutofit fontScale="92500" lnSpcReduction="10000"/>
          </a:bodyPr>
          <a:lstStyle/>
          <a:p>
            <a:pPr marL="0" indent="0">
              <a:buNone/>
            </a:pPr>
            <a:r>
              <a:rPr lang="en-US" b="1" i="1" u="sng" dirty="0"/>
              <a:t>Multiple correlation</a:t>
            </a:r>
            <a:br>
              <a:rPr lang="en-US" dirty="0"/>
            </a:br>
            <a:r>
              <a:rPr lang="en-US" dirty="0"/>
              <a:t>In case of multiple correlation three or more variables are studied simultaneously.</a:t>
            </a:r>
            <a:br>
              <a:rPr lang="en-US" dirty="0"/>
            </a:br>
            <a:br>
              <a:rPr lang="en-US" b="1" dirty="0"/>
            </a:br>
            <a:r>
              <a:rPr lang="en-US" dirty="0"/>
              <a:t>Rainfall, production of rice and price of rice are studied simultaneously will be known are multiple correlation. </a:t>
            </a:r>
            <a:br>
              <a:rPr lang="en-US" dirty="0"/>
            </a:br>
            <a:endParaRPr lang="en-US" dirty="0"/>
          </a:p>
          <a:p>
            <a:pPr marL="0" indent="0">
              <a:buNone/>
            </a:pPr>
            <a:r>
              <a:rPr lang="en-US" b="1" i="1" u="sng" dirty="0"/>
              <a:t>Linear correlation </a:t>
            </a:r>
            <a:br>
              <a:rPr lang="en-US" dirty="0"/>
            </a:br>
            <a:r>
              <a:rPr lang="en-US" dirty="0"/>
              <a:t>If the change in amount of one variable tends to make changes in amount of</a:t>
            </a:r>
            <a:br>
              <a:rPr lang="en-US" dirty="0"/>
            </a:br>
            <a:r>
              <a:rPr lang="en-US" dirty="0"/>
              <a:t>other variable bearing constant changing ratio it is said to be linear correlation. </a:t>
            </a:r>
            <a:br>
              <a:rPr lang="en-US" dirty="0"/>
            </a:br>
            <a:endParaRPr lang="en-US" dirty="0"/>
          </a:p>
        </p:txBody>
      </p:sp>
    </p:spTree>
    <p:extLst>
      <p:ext uri="{BB962C8B-B14F-4D97-AF65-F5344CB8AC3E}">
        <p14:creationId xmlns:p14="http://schemas.microsoft.com/office/powerpoint/2010/main" val="1136446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648B-2767-4278-BE14-30540F56199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A2D1BC-E360-4CEB-B06E-CE8939850453}"/>
              </a:ext>
            </a:extLst>
          </p:cNvPr>
          <p:cNvSpPr>
            <a:spLocks noGrp="1"/>
          </p:cNvSpPr>
          <p:nvPr>
            <p:ph idx="1"/>
          </p:nvPr>
        </p:nvSpPr>
        <p:spPr/>
        <p:txBody>
          <a:bodyPr/>
          <a:lstStyle/>
          <a:p>
            <a:pPr marL="0" indent="0">
              <a:buNone/>
            </a:pPr>
            <a:r>
              <a:rPr lang="en-US" b="1" i="1" u="sng" dirty="0"/>
              <a:t>Non - Linear correlation</a:t>
            </a:r>
            <a:r>
              <a:rPr lang="en-US" i="1" u="sng" dirty="0"/>
              <a:t> </a:t>
            </a:r>
            <a:br>
              <a:rPr lang="en-US" dirty="0"/>
            </a:br>
            <a:r>
              <a:rPr lang="en-US" dirty="0"/>
              <a:t>If the change in amount of one variable tends to make changes in amount of other variable but not bearing constant changing ratio it is said to be non – linear correlation. </a:t>
            </a:r>
            <a:br>
              <a:rPr lang="en-US" dirty="0"/>
            </a:br>
            <a:endParaRPr lang="en-US" dirty="0"/>
          </a:p>
        </p:txBody>
      </p:sp>
      <p:pic>
        <p:nvPicPr>
          <p:cNvPr id="4" name="Picture 3">
            <a:extLst>
              <a:ext uri="{FF2B5EF4-FFF2-40B4-BE49-F238E27FC236}">
                <a16:creationId xmlns:a16="http://schemas.microsoft.com/office/drawing/2014/main" id="{FFDF1FB3-3B23-4847-A46B-EC477D4F4327}"/>
              </a:ext>
            </a:extLst>
          </p:cNvPr>
          <p:cNvPicPr>
            <a:picLocks noChangeAspect="1"/>
          </p:cNvPicPr>
          <p:nvPr/>
        </p:nvPicPr>
        <p:blipFill>
          <a:blip r:embed="rId2">
            <a:grayscl/>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425877" y="3749498"/>
            <a:ext cx="6677802" cy="2957866"/>
          </a:xfrm>
          <a:prstGeom prst="rect">
            <a:avLst/>
          </a:prstGeom>
        </p:spPr>
      </p:pic>
    </p:spTree>
    <p:extLst>
      <p:ext uri="{BB962C8B-B14F-4D97-AF65-F5344CB8AC3E}">
        <p14:creationId xmlns:p14="http://schemas.microsoft.com/office/powerpoint/2010/main" val="247908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565E-C3FF-46AF-9803-BE7EB7EBC0C7}"/>
              </a:ext>
            </a:extLst>
          </p:cNvPr>
          <p:cNvSpPr>
            <a:spLocks noGrp="1"/>
          </p:cNvSpPr>
          <p:nvPr>
            <p:ph type="title"/>
          </p:nvPr>
        </p:nvSpPr>
        <p:spPr/>
        <p:txBody>
          <a:bodyPr/>
          <a:lstStyle/>
          <a:p>
            <a:r>
              <a:rPr lang="en-US" dirty="0"/>
              <a:t>Correlation Coefficient</a:t>
            </a:r>
          </a:p>
        </p:txBody>
      </p:sp>
      <p:sp>
        <p:nvSpPr>
          <p:cNvPr id="3" name="Content Placeholder 2">
            <a:extLst>
              <a:ext uri="{FF2B5EF4-FFF2-40B4-BE49-F238E27FC236}">
                <a16:creationId xmlns:a16="http://schemas.microsoft.com/office/drawing/2014/main" id="{03226225-8267-4914-B262-A502DCB3D158}"/>
              </a:ext>
            </a:extLst>
          </p:cNvPr>
          <p:cNvSpPr>
            <a:spLocks noGrp="1"/>
          </p:cNvSpPr>
          <p:nvPr>
            <p:ph idx="1"/>
          </p:nvPr>
        </p:nvSpPr>
        <p:spPr/>
        <p:txBody>
          <a:bodyPr/>
          <a:lstStyle/>
          <a:p>
            <a:r>
              <a:rPr lang="en-US" dirty="0"/>
              <a:t>The correlation coefficient that indicates the </a:t>
            </a:r>
            <a:r>
              <a:rPr lang="en-US" dirty="0">
                <a:solidFill>
                  <a:srgbClr val="FF0000"/>
                </a:solidFill>
              </a:rPr>
              <a:t>strength of the relationship </a:t>
            </a:r>
            <a:r>
              <a:rPr lang="en-US" dirty="0"/>
              <a:t>between two variables. Ex. </a:t>
            </a:r>
            <a:r>
              <a:rPr lang="en-US" dirty="0">
                <a:solidFill>
                  <a:srgbClr val="FF0000"/>
                </a:solidFill>
              </a:rPr>
              <a:t>Pearson's correlation </a:t>
            </a:r>
            <a:r>
              <a:rPr lang="en-US" dirty="0"/>
              <a:t>coefficient.</a:t>
            </a:r>
          </a:p>
          <a:p>
            <a:r>
              <a:rPr lang="en-US" dirty="0" err="1"/>
              <a:t>i.e</a:t>
            </a:r>
            <a:r>
              <a:rPr lang="en-US" dirty="0"/>
              <a:t> </a:t>
            </a:r>
            <a:r>
              <a:rPr lang="en-US" altLang="en-US" dirty="0"/>
              <a:t>In order to test the linear association between two variables x and y we can use the Pearson correlation coefficient </a:t>
            </a:r>
            <a:r>
              <a:rPr lang="en-US" altLang="en-US" dirty="0" err="1"/>
              <a:t>r</a:t>
            </a:r>
            <a:r>
              <a:rPr lang="en-US" altLang="en-US" baseline="-25000" dirty="0" err="1"/>
              <a:t>xy</a:t>
            </a:r>
            <a:endParaRPr lang="en-US" altLang="en-US" baseline="-25000" dirty="0"/>
          </a:p>
          <a:p>
            <a:endParaRPr lang="en-US" dirty="0"/>
          </a:p>
          <a:p>
            <a:endParaRPr lang="en-US" dirty="0"/>
          </a:p>
        </p:txBody>
      </p:sp>
      <p:pic>
        <p:nvPicPr>
          <p:cNvPr id="5" name="Picture 4">
            <a:extLst>
              <a:ext uri="{FF2B5EF4-FFF2-40B4-BE49-F238E27FC236}">
                <a16:creationId xmlns:a16="http://schemas.microsoft.com/office/drawing/2014/main" id="{2C7E9AA7-0CD6-4936-94D6-82AAC7514010}"/>
              </a:ext>
            </a:extLst>
          </p:cNvPr>
          <p:cNvPicPr>
            <a:picLocks noChangeAspect="1"/>
          </p:cNvPicPr>
          <p:nvPr/>
        </p:nvPicPr>
        <p:blipFill>
          <a:blip r:embed="rId2"/>
          <a:stretch>
            <a:fillRect/>
          </a:stretch>
        </p:blipFill>
        <p:spPr>
          <a:xfrm>
            <a:off x="3826675" y="4308946"/>
            <a:ext cx="3863663" cy="1868017"/>
          </a:xfrm>
          <a:prstGeom prst="rect">
            <a:avLst/>
          </a:prstGeom>
        </p:spPr>
      </p:pic>
    </p:spTree>
    <p:extLst>
      <p:ext uri="{BB962C8B-B14F-4D97-AF65-F5344CB8AC3E}">
        <p14:creationId xmlns:p14="http://schemas.microsoft.com/office/powerpoint/2010/main" val="4274484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DBF44-5301-4D79-0B41-5660A4D0DA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5A5578-A683-F8D6-AB66-9422BBFB95E3}"/>
              </a:ext>
            </a:extLst>
          </p:cNvPr>
          <p:cNvSpPr>
            <a:spLocks noGrp="1"/>
          </p:cNvSpPr>
          <p:nvPr>
            <p:ph idx="1"/>
          </p:nvPr>
        </p:nvSpPr>
        <p:spPr/>
        <p:txBody>
          <a:bodyPr/>
          <a:lstStyle/>
          <a:p>
            <a:r>
              <a:rPr lang="en-US" altLang="en-US" dirty="0"/>
              <a:t>The correlation coefficient takes values between -1 to 1</a:t>
            </a:r>
          </a:p>
          <a:p>
            <a:pPr lvl="1"/>
            <a:r>
              <a:rPr lang="en-US" altLang="en-US" dirty="0"/>
              <a:t>1: </a:t>
            </a:r>
            <a:r>
              <a:rPr lang="en-US" altLang="en-US" dirty="0">
                <a:solidFill>
                  <a:srgbClr val="00B050"/>
                </a:solidFill>
              </a:rPr>
              <a:t>perfect/strong</a:t>
            </a:r>
            <a:r>
              <a:rPr lang="en-US" altLang="en-US" dirty="0"/>
              <a:t> and </a:t>
            </a:r>
            <a:r>
              <a:rPr lang="en-US" altLang="en-US" dirty="0">
                <a:solidFill>
                  <a:srgbClr val="00B050"/>
                </a:solidFill>
              </a:rPr>
              <a:t>positive</a:t>
            </a:r>
            <a:r>
              <a:rPr lang="en-US" altLang="en-US" dirty="0"/>
              <a:t> linear correlation</a:t>
            </a:r>
          </a:p>
          <a:p>
            <a:pPr lvl="1"/>
            <a:r>
              <a:rPr lang="en-US" altLang="en-US" dirty="0"/>
              <a:t>-1: </a:t>
            </a:r>
            <a:r>
              <a:rPr lang="en-US" altLang="en-US" dirty="0">
                <a:solidFill>
                  <a:srgbClr val="FF0000"/>
                </a:solidFill>
              </a:rPr>
              <a:t>perfect/strong</a:t>
            </a:r>
            <a:r>
              <a:rPr lang="en-US" altLang="en-US" dirty="0"/>
              <a:t> and </a:t>
            </a:r>
            <a:r>
              <a:rPr lang="en-US" altLang="en-US" dirty="0">
                <a:solidFill>
                  <a:srgbClr val="FF0000"/>
                </a:solidFill>
              </a:rPr>
              <a:t>negative</a:t>
            </a:r>
            <a:r>
              <a:rPr lang="en-US" altLang="en-US" dirty="0"/>
              <a:t> linear correlation</a:t>
            </a:r>
          </a:p>
          <a:p>
            <a:pPr lvl="1"/>
            <a:r>
              <a:rPr lang="en-US" altLang="en-US" dirty="0"/>
              <a:t>0: </a:t>
            </a:r>
            <a:r>
              <a:rPr lang="en-US" altLang="en-US" dirty="0">
                <a:solidFill>
                  <a:srgbClr val="FF40FF"/>
                </a:solidFill>
              </a:rPr>
              <a:t>no</a:t>
            </a:r>
            <a:r>
              <a:rPr lang="en-US" altLang="en-US" dirty="0"/>
              <a:t> linear correlation</a:t>
            </a:r>
          </a:p>
          <a:p>
            <a:endParaRPr lang="en-US" dirty="0"/>
          </a:p>
        </p:txBody>
      </p:sp>
      <p:grpSp>
        <p:nvGrpSpPr>
          <p:cNvPr id="13" name="Group 12">
            <a:extLst>
              <a:ext uri="{FF2B5EF4-FFF2-40B4-BE49-F238E27FC236}">
                <a16:creationId xmlns:a16="http://schemas.microsoft.com/office/drawing/2014/main" id="{C6CAC047-6123-0D7C-E5E1-E70854DA5E81}"/>
              </a:ext>
            </a:extLst>
          </p:cNvPr>
          <p:cNvGrpSpPr/>
          <p:nvPr/>
        </p:nvGrpSpPr>
        <p:grpSpPr>
          <a:xfrm>
            <a:off x="1258277" y="3995738"/>
            <a:ext cx="8691563" cy="1544637"/>
            <a:chOff x="1258277" y="3995738"/>
            <a:chExt cx="8691563" cy="1544637"/>
          </a:xfrm>
        </p:grpSpPr>
        <p:pic>
          <p:nvPicPr>
            <p:cNvPr id="5" name="Picture 2" descr="orrelation - Wikipedia">
              <a:extLst>
                <a:ext uri="{FF2B5EF4-FFF2-40B4-BE49-F238E27FC236}">
                  <a16:creationId xmlns:a16="http://schemas.microsoft.com/office/drawing/2014/main" id="{3CB76D73-C3C3-577C-A08C-B524075DD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158" b="68919"/>
            <a:stretch>
              <a:fillRect/>
            </a:stretch>
          </p:blipFill>
          <p:spPr bwMode="auto">
            <a:xfrm>
              <a:off x="1258277" y="3995738"/>
              <a:ext cx="8691563"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a:extLst>
                <a:ext uri="{FF2B5EF4-FFF2-40B4-BE49-F238E27FC236}">
                  <a16:creationId xmlns:a16="http://schemas.microsoft.com/office/drawing/2014/main" id="{44952AC9-6D9A-F71F-5FE3-5D310185597A}"/>
                </a:ext>
              </a:extLst>
            </p:cNvPr>
            <p:cNvSpPr txBox="1">
              <a:spLocks noChangeArrowheads="1"/>
            </p:cNvSpPr>
            <p:nvPr/>
          </p:nvSpPr>
          <p:spPr bwMode="auto">
            <a:xfrm>
              <a:off x="1829777" y="5078413"/>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1</a:t>
              </a:r>
            </a:p>
          </p:txBody>
        </p:sp>
        <p:sp>
          <p:nvSpPr>
            <p:cNvPr id="7" name="TextBox 5">
              <a:extLst>
                <a:ext uri="{FF2B5EF4-FFF2-40B4-BE49-F238E27FC236}">
                  <a16:creationId xmlns:a16="http://schemas.microsoft.com/office/drawing/2014/main" id="{CC0157C3-96C7-D893-665E-6611058779F0}"/>
                </a:ext>
              </a:extLst>
            </p:cNvPr>
            <p:cNvSpPr txBox="1">
              <a:spLocks noChangeArrowheads="1"/>
            </p:cNvSpPr>
            <p:nvPr/>
          </p:nvSpPr>
          <p:spPr bwMode="auto">
            <a:xfrm>
              <a:off x="9298965" y="5078413"/>
              <a:ext cx="458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-1</a:t>
              </a:r>
            </a:p>
          </p:txBody>
        </p:sp>
        <p:sp>
          <p:nvSpPr>
            <p:cNvPr id="8" name="TextBox 6">
              <a:extLst>
                <a:ext uri="{FF2B5EF4-FFF2-40B4-BE49-F238E27FC236}">
                  <a16:creationId xmlns:a16="http://schemas.microsoft.com/office/drawing/2014/main" id="{2620D409-7958-78C4-0E82-340153B5EFE8}"/>
                </a:ext>
              </a:extLst>
            </p:cNvPr>
            <p:cNvSpPr txBox="1">
              <a:spLocks noChangeArrowheads="1"/>
            </p:cNvSpPr>
            <p:nvPr/>
          </p:nvSpPr>
          <p:spPr bwMode="auto">
            <a:xfrm>
              <a:off x="2756877" y="5078413"/>
              <a:ext cx="612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0.8</a:t>
              </a:r>
            </a:p>
          </p:txBody>
        </p:sp>
        <p:sp>
          <p:nvSpPr>
            <p:cNvPr id="9" name="TextBox 7">
              <a:extLst>
                <a:ext uri="{FF2B5EF4-FFF2-40B4-BE49-F238E27FC236}">
                  <a16:creationId xmlns:a16="http://schemas.microsoft.com/office/drawing/2014/main" id="{3CBAF7C4-A8EC-BD68-14AD-993F96C11D6E}"/>
                </a:ext>
              </a:extLst>
            </p:cNvPr>
            <p:cNvSpPr txBox="1">
              <a:spLocks noChangeArrowheads="1"/>
            </p:cNvSpPr>
            <p:nvPr/>
          </p:nvSpPr>
          <p:spPr bwMode="auto">
            <a:xfrm>
              <a:off x="7827352" y="5070475"/>
              <a:ext cx="714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-0.8</a:t>
              </a:r>
            </a:p>
          </p:txBody>
        </p:sp>
        <p:sp>
          <p:nvSpPr>
            <p:cNvPr id="10" name="TextBox 8">
              <a:extLst>
                <a:ext uri="{FF2B5EF4-FFF2-40B4-BE49-F238E27FC236}">
                  <a16:creationId xmlns:a16="http://schemas.microsoft.com/office/drawing/2014/main" id="{237C5116-D078-C14D-3F7E-FBD3FF1F250E}"/>
                </a:ext>
              </a:extLst>
            </p:cNvPr>
            <p:cNvSpPr txBox="1">
              <a:spLocks noChangeArrowheads="1"/>
            </p:cNvSpPr>
            <p:nvPr/>
          </p:nvSpPr>
          <p:spPr bwMode="auto">
            <a:xfrm>
              <a:off x="3998302" y="5070475"/>
              <a:ext cx="612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0.4</a:t>
              </a:r>
            </a:p>
          </p:txBody>
        </p:sp>
        <p:sp>
          <p:nvSpPr>
            <p:cNvPr id="11" name="TextBox 9">
              <a:extLst>
                <a:ext uri="{FF2B5EF4-FFF2-40B4-BE49-F238E27FC236}">
                  <a16:creationId xmlns:a16="http://schemas.microsoft.com/office/drawing/2014/main" id="{8C9A8662-0C9B-D9B8-0EDE-FEFDAD8C77F2}"/>
                </a:ext>
              </a:extLst>
            </p:cNvPr>
            <p:cNvSpPr txBox="1">
              <a:spLocks noChangeArrowheads="1"/>
            </p:cNvSpPr>
            <p:nvPr/>
          </p:nvSpPr>
          <p:spPr bwMode="auto">
            <a:xfrm>
              <a:off x="6643077" y="5078413"/>
              <a:ext cx="715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-0.4</a:t>
              </a:r>
            </a:p>
          </p:txBody>
        </p:sp>
        <p:sp>
          <p:nvSpPr>
            <p:cNvPr id="12" name="TextBox 10">
              <a:extLst>
                <a:ext uri="{FF2B5EF4-FFF2-40B4-BE49-F238E27FC236}">
                  <a16:creationId xmlns:a16="http://schemas.microsoft.com/office/drawing/2014/main" id="{19D3F729-CF9D-B9B0-65E8-9228FB92F0E2}"/>
                </a:ext>
              </a:extLst>
            </p:cNvPr>
            <p:cNvSpPr txBox="1">
              <a:spLocks noChangeArrowheads="1"/>
            </p:cNvSpPr>
            <p:nvPr/>
          </p:nvSpPr>
          <p:spPr bwMode="auto">
            <a:xfrm>
              <a:off x="5449277" y="5078413"/>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0</a:t>
              </a:r>
            </a:p>
          </p:txBody>
        </p:sp>
      </p:grpSp>
    </p:spTree>
    <p:extLst>
      <p:ext uri="{BB962C8B-B14F-4D97-AF65-F5344CB8AC3E}">
        <p14:creationId xmlns:p14="http://schemas.microsoft.com/office/powerpoint/2010/main" val="3268659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369B-8471-47DB-97A7-48D73C9710ED}"/>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CF645EE2-B033-4250-A846-93DEF6247CA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876735"/>
            <a:ext cx="11160893" cy="2484878"/>
          </a:xfrm>
          <a:prstGeom prst="rect">
            <a:avLst/>
          </a:prstGeom>
        </p:spPr>
      </p:pic>
      <p:sp>
        <p:nvSpPr>
          <p:cNvPr id="5" name="TextBox 4">
            <a:extLst>
              <a:ext uri="{FF2B5EF4-FFF2-40B4-BE49-F238E27FC236}">
                <a16:creationId xmlns:a16="http://schemas.microsoft.com/office/drawing/2014/main" id="{5814E722-8965-406C-AA63-28097B18464F}"/>
              </a:ext>
            </a:extLst>
          </p:cNvPr>
          <p:cNvSpPr txBox="1"/>
          <p:nvPr/>
        </p:nvSpPr>
        <p:spPr>
          <a:xfrm>
            <a:off x="1016000" y="4594578"/>
            <a:ext cx="9290756" cy="2215991"/>
          </a:xfrm>
          <a:prstGeom prst="rect">
            <a:avLst/>
          </a:prstGeom>
          <a:noFill/>
        </p:spPr>
        <p:txBody>
          <a:bodyPr wrap="square" rtlCol="0">
            <a:spAutoFit/>
          </a:bodyPr>
          <a:lstStyle/>
          <a:p>
            <a:pPr algn="l"/>
            <a:r>
              <a:rPr lang="en-US" sz="2400" b="0" i="0" dirty="0">
                <a:solidFill>
                  <a:srgbClr val="333333"/>
                </a:solidFill>
                <a:effectLst/>
                <a:latin typeface="Verdana" panose="020B0604030504040204" pitchFamily="34" charset="0"/>
              </a:rPr>
              <a:t>Correlation can have a value:</a:t>
            </a:r>
          </a:p>
          <a:p>
            <a:endParaRPr lang="en-US" sz="2400" dirty="0"/>
          </a:p>
          <a:p>
            <a:r>
              <a:rPr lang="en-US" sz="2400" dirty="0"/>
              <a:t>r = 1 is a perfect positive correlation</a:t>
            </a:r>
          </a:p>
          <a:p>
            <a:r>
              <a:rPr lang="en-US" sz="2400" dirty="0"/>
              <a:t>r = 0 is no correlation (the values don't seem linked at all)</a:t>
            </a:r>
          </a:p>
          <a:p>
            <a:r>
              <a:rPr lang="en-US" sz="2400" dirty="0"/>
              <a:t>r = -1 is a perfect negative correlation</a:t>
            </a:r>
          </a:p>
          <a:p>
            <a:endParaRPr lang="en-US" dirty="0"/>
          </a:p>
        </p:txBody>
      </p:sp>
    </p:spTree>
    <p:extLst>
      <p:ext uri="{BB962C8B-B14F-4D97-AF65-F5344CB8AC3E}">
        <p14:creationId xmlns:p14="http://schemas.microsoft.com/office/powerpoint/2010/main" val="122020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648B-2767-4278-BE14-30540F561992}"/>
              </a:ext>
            </a:extLst>
          </p:cNvPr>
          <p:cNvSpPr>
            <a:spLocks noGrp="1"/>
          </p:cNvSpPr>
          <p:nvPr>
            <p:ph type="title"/>
          </p:nvPr>
        </p:nvSpPr>
        <p:spPr/>
        <p:txBody>
          <a:bodyPr/>
          <a:lstStyle/>
          <a:p>
            <a:endParaRPr lang="en-US" dirty="0"/>
          </a:p>
        </p:txBody>
      </p:sp>
      <p:graphicFrame>
        <p:nvGraphicFramePr>
          <p:cNvPr id="4" name="Content Placeholder 3">
            <a:extLst>
              <a:ext uri="{FF2B5EF4-FFF2-40B4-BE49-F238E27FC236}">
                <a16:creationId xmlns:a16="http://schemas.microsoft.com/office/drawing/2014/main" id="{7F710C3F-ED7A-4FC9-86F2-5BCE37991AFE}"/>
              </a:ext>
            </a:extLst>
          </p:cNvPr>
          <p:cNvGraphicFramePr>
            <a:graphicFrameLocks noGrp="1"/>
          </p:cNvGraphicFramePr>
          <p:nvPr>
            <p:ph idx="1"/>
            <p:extLst>
              <p:ext uri="{D42A27DB-BD31-4B8C-83A1-F6EECF244321}">
                <p14:modId xmlns:p14="http://schemas.microsoft.com/office/powerpoint/2010/main" val="2296501881"/>
              </p:ext>
            </p:extLst>
          </p:nvPr>
        </p:nvGraphicFramePr>
        <p:xfrm>
          <a:off x="2950069" y="2307784"/>
          <a:ext cx="5979441" cy="3215640"/>
        </p:xfrm>
        <a:graphic>
          <a:graphicData uri="http://schemas.openxmlformats.org/drawingml/2006/table">
            <a:tbl>
              <a:tblPr>
                <a:tableStyleId>{5940675A-B579-460E-94D1-54222C63F5DA}</a:tableStyleId>
              </a:tblPr>
              <a:tblGrid>
                <a:gridCol w="1993147">
                  <a:extLst>
                    <a:ext uri="{9D8B030D-6E8A-4147-A177-3AD203B41FA5}">
                      <a16:colId xmlns:a16="http://schemas.microsoft.com/office/drawing/2014/main" val="854375637"/>
                    </a:ext>
                  </a:extLst>
                </a:gridCol>
                <a:gridCol w="1993147">
                  <a:extLst>
                    <a:ext uri="{9D8B030D-6E8A-4147-A177-3AD203B41FA5}">
                      <a16:colId xmlns:a16="http://schemas.microsoft.com/office/drawing/2014/main" val="684107795"/>
                    </a:ext>
                  </a:extLst>
                </a:gridCol>
                <a:gridCol w="1993147">
                  <a:extLst>
                    <a:ext uri="{9D8B030D-6E8A-4147-A177-3AD203B41FA5}">
                      <a16:colId xmlns:a16="http://schemas.microsoft.com/office/drawing/2014/main" val="2201315814"/>
                    </a:ext>
                  </a:extLst>
                </a:gridCol>
              </a:tblGrid>
              <a:tr h="411847">
                <a:tc>
                  <a:txBody>
                    <a:bodyPr/>
                    <a:lstStyle/>
                    <a:p>
                      <a:pPr algn="ctr" fontAlgn="base"/>
                      <a:r>
                        <a:rPr lang="en-US" sz="2000" cap="all" dirty="0">
                          <a:effectLst/>
                          <a:latin typeface="Times New Roman" panose="02020603050405020304" pitchFamily="18" charset="0"/>
                          <a:cs typeface="Times New Roman" panose="02020603050405020304" pitchFamily="18" charset="0"/>
                        </a:rPr>
                        <a:t>SUBJECT</a:t>
                      </a:r>
                      <a:endParaRPr lang="en-US" sz="2000" b="0" cap="all" dirty="0">
                        <a:solidFill>
                          <a:srgbClr val="666666"/>
                        </a:solidFill>
                        <a:effectLst/>
                        <a:latin typeface="Times New Roman" panose="02020603050405020304" pitchFamily="18" charset="0"/>
                        <a:cs typeface="Times New Roman" panose="02020603050405020304" pitchFamily="18" charset="0"/>
                      </a:endParaRPr>
                    </a:p>
                  </a:txBody>
                  <a:tcPr anchor="ctr"/>
                </a:tc>
                <a:tc>
                  <a:txBody>
                    <a:bodyPr/>
                    <a:lstStyle/>
                    <a:p>
                      <a:pPr algn="ctr" fontAlgn="base"/>
                      <a:r>
                        <a:rPr lang="en-US" sz="2000" cap="all" dirty="0">
                          <a:effectLst/>
                          <a:latin typeface="Times New Roman" panose="02020603050405020304" pitchFamily="18" charset="0"/>
                          <a:cs typeface="Times New Roman" panose="02020603050405020304" pitchFamily="18" charset="0"/>
                        </a:rPr>
                        <a:t>AGE (X)</a:t>
                      </a:r>
                      <a:endParaRPr lang="en-US" sz="2000" b="0" cap="all" dirty="0">
                        <a:solidFill>
                          <a:srgbClr val="666666"/>
                        </a:solidFill>
                        <a:effectLst/>
                        <a:latin typeface="Times New Roman" panose="02020603050405020304" pitchFamily="18" charset="0"/>
                        <a:cs typeface="Times New Roman" panose="02020603050405020304" pitchFamily="18" charset="0"/>
                      </a:endParaRPr>
                    </a:p>
                  </a:txBody>
                  <a:tcPr anchor="ctr"/>
                </a:tc>
                <a:tc>
                  <a:txBody>
                    <a:bodyPr/>
                    <a:lstStyle/>
                    <a:p>
                      <a:pPr algn="ctr" fontAlgn="base"/>
                      <a:r>
                        <a:rPr lang="en-US" sz="2000" cap="all" dirty="0">
                          <a:effectLst/>
                          <a:latin typeface="Times New Roman" panose="02020603050405020304" pitchFamily="18" charset="0"/>
                          <a:cs typeface="Times New Roman" panose="02020603050405020304" pitchFamily="18" charset="0"/>
                        </a:rPr>
                        <a:t>GLUCOSE LEVEL (Y)</a:t>
                      </a:r>
                      <a:endParaRPr lang="en-US" sz="2000" b="0" cap="all" dirty="0">
                        <a:solidFill>
                          <a:srgbClr val="666666"/>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26266861"/>
                  </a:ext>
                </a:extLst>
              </a:tr>
              <a:tr h="312491">
                <a:tc>
                  <a:txBody>
                    <a:bodyPr/>
                    <a:lstStyle/>
                    <a:p>
                      <a:pPr algn="ctr" fontAlgn="base"/>
                      <a:r>
                        <a:rPr lang="en-US" sz="2000">
                          <a:effectLst/>
                          <a:latin typeface="Times New Roman" panose="02020603050405020304" pitchFamily="18" charset="0"/>
                          <a:cs typeface="Times New Roman" panose="02020603050405020304" pitchFamily="18" charset="0"/>
                        </a:rPr>
                        <a:t>1</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dirty="0">
                          <a:effectLst/>
                          <a:latin typeface="Times New Roman" panose="02020603050405020304" pitchFamily="18" charset="0"/>
                          <a:cs typeface="Times New Roman" panose="02020603050405020304" pitchFamily="18" charset="0"/>
                        </a:rPr>
                        <a:t>43</a:t>
                      </a:r>
                      <a:endParaRPr lang="en-US" sz="2000" b="0" dirty="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a:effectLst/>
                          <a:latin typeface="Times New Roman" panose="02020603050405020304" pitchFamily="18" charset="0"/>
                          <a:cs typeface="Times New Roman" panose="02020603050405020304" pitchFamily="18" charset="0"/>
                        </a:rPr>
                        <a:t>99</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extLst>
                  <a:ext uri="{0D108BD9-81ED-4DB2-BD59-A6C34878D82A}">
                    <a16:rowId xmlns:a16="http://schemas.microsoft.com/office/drawing/2014/main" val="3759936861"/>
                  </a:ext>
                </a:extLst>
              </a:tr>
              <a:tr h="312491">
                <a:tc>
                  <a:txBody>
                    <a:bodyPr/>
                    <a:lstStyle/>
                    <a:p>
                      <a:pPr algn="ctr" fontAlgn="base"/>
                      <a:r>
                        <a:rPr lang="en-US" sz="2000">
                          <a:effectLst/>
                          <a:latin typeface="Times New Roman" panose="02020603050405020304" pitchFamily="18" charset="0"/>
                          <a:cs typeface="Times New Roman" panose="02020603050405020304" pitchFamily="18" charset="0"/>
                        </a:rPr>
                        <a:t>2</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a:effectLst/>
                          <a:latin typeface="Times New Roman" panose="02020603050405020304" pitchFamily="18" charset="0"/>
                          <a:cs typeface="Times New Roman" panose="02020603050405020304" pitchFamily="18" charset="0"/>
                        </a:rPr>
                        <a:t>21</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a:effectLst/>
                          <a:latin typeface="Times New Roman" panose="02020603050405020304" pitchFamily="18" charset="0"/>
                          <a:cs typeface="Times New Roman" panose="02020603050405020304" pitchFamily="18" charset="0"/>
                        </a:rPr>
                        <a:t>65</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extLst>
                  <a:ext uri="{0D108BD9-81ED-4DB2-BD59-A6C34878D82A}">
                    <a16:rowId xmlns:a16="http://schemas.microsoft.com/office/drawing/2014/main" val="3236016922"/>
                  </a:ext>
                </a:extLst>
              </a:tr>
              <a:tr h="312491">
                <a:tc>
                  <a:txBody>
                    <a:bodyPr/>
                    <a:lstStyle/>
                    <a:p>
                      <a:pPr algn="ctr" fontAlgn="base"/>
                      <a:r>
                        <a:rPr lang="en-US" sz="2000">
                          <a:effectLst/>
                          <a:latin typeface="Times New Roman" panose="02020603050405020304" pitchFamily="18" charset="0"/>
                          <a:cs typeface="Times New Roman" panose="02020603050405020304" pitchFamily="18" charset="0"/>
                        </a:rPr>
                        <a:t>3</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a:effectLst/>
                          <a:latin typeface="Times New Roman" panose="02020603050405020304" pitchFamily="18" charset="0"/>
                          <a:cs typeface="Times New Roman" panose="02020603050405020304" pitchFamily="18" charset="0"/>
                        </a:rPr>
                        <a:t>25</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dirty="0">
                          <a:effectLst/>
                          <a:latin typeface="Times New Roman" panose="02020603050405020304" pitchFamily="18" charset="0"/>
                          <a:cs typeface="Times New Roman" panose="02020603050405020304" pitchFamily="18" charset="0"/>
                        </a:rPr>
                        <a:t>79</a:t>
                      </a:r>
                      <a:endParaRPr lang="en-US" sz="2000" b="0" dirty="0">
                        <a:effectLst/>
                        <a:latin typeface="Times New Roman" panose="02020603050405020304" pitchFamily="18" charset="0"/>
                        <a:cs typeface="Times New Roman" panose="02020603050405020304" pitchFamily="18" charset="0"/>
                      </a:endParaRPr>
                    </a:p>
                  </a:txBody>
                  <a:tcPr marR="95250" marT="57150" marB="57150" anchor="ctr"/>
                </a:tc>
                <a:extLst>
                  <a:ext uri="{0D108BD9-81ED-4DB2-BD59-A6C34878D82A}">
                    <a16:rowId xmlns:a16="http://schemas.microsoft.com/office/drawing/2014/main" val="113318196"/>
                  </a:ext>
                </a:extLst>
              </a:tr>
              <a:tr h="312491">
                <a:tc>
                  <a:txBody>
                    <a:bodyPr/>
                    <a:lstStyle/>
                    <a:p>
                      <a:pPr algn="ctr" fontAlgn="base"/>
                      <a:r>
                        <a:rPr lang="en-US" sz="2000">
                          <a:effectLst/>
                          <a:latin typeface="Times New Roman" panose="02020603050405020304" pitchFamily="18" charset="0"/>
                          <a:cs typeface="Times New Roman" panose="02020603050405020304" pitchFamily="18" charset="0"/>
                        </a:rPr>
                        <a:t>4</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a:effectLst/>
                          <a:latin typeface="Times New Roman" panose="02020603050405020304" pitchFamily="18" charset="0"/>
                          <a:cs typeface="Times New Roman" panose="02020603050405020304" pitchFamily="18" charset="0"/>
                        </a:rPr>
                        <a:t>42</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a:effectLst/>
                          <a:latin typeface="Times New Roman" panose="02020603050405020304" pitchFamily="18" charset="0"/>
                          <a:cs typeface="Times New Roman" panose="02020603050405020304" pitchFamily="18" charset="0"/>
                        </a:rPr>
                        <a:t>75</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extLst>
                  <a:ext uri="{0D108BD9-81ED-4DB2-BD59-A6C34878D82A}">
                    <a16:rowId xmlns:a16="http://schemas.microsoft.com/office/drawing/2014/main" val="2750902393"/>
                  </a:ext>
                </a:extLst>
              </a:tr>
              <a:tr h="312491">
                <a:tc>
                  <a:txBody>
                    <a:bodyPr/>
                    <a:lstStyle/>
                    <a:p>
                      <a:pPr algn="ctr" fontAlgn="base"/>
                      <a:r>
                        <a:rPr lang="en-US" sz="2000">
                          <a:effectLst/>
                          <a:latin typeface="Times New Roman" panose="02020603050405020304" pitchFamily="18" charset="0"/>
                          <a:cs typeface="Times New Roman" panose="02020603050405020304" pitchFamily="18" charset="0"/>
                        </a:rPr>
                        <a:t>5</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a:effectLst/>
                          <a:latin typeface="Times New Roman" panose="02020603050405020304" pitchFamily="18" charset="0"/>
                          <a:cs typeface="Times New Roman" panose="02020603050405020304" pitchFamily="18" charset="0"/>
                        </a:rPr>
                        <a:t>57</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a:effectLst/>
                          <a:latin typeface="Times New Roman" panose="02020603050405020304" pitchFamily="18" charset="0"/>
                          <a:cs typeface="Times New Roman" panose="02020603050405020304" pitchFamily="18" charset="0"/>
                        </a:rPr>
                        <a:t>87</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extLst>
                  <a:ext uri="{0D108BD9-81ED-4DB2-BD59-A6C34878D82A}">
                    <a16:rowId xmlns:a16="http://schemas.microsoft.com/office/drawing/2014/main" val="679517953"/>
                  </a:ext>
                </a:extLst>
              </a:tr>
              <a:tr h="312491">
                <a:tc>
                  <a:txBody>
                    <a:bodyPr/>
                    <a:lstStyle/>
                    <a:p>
                      <a:pPr algn="ctr" fontAlgn="base"/>
                      <a:r>
                        <a:rPr lang="en-US" sz="2000">
                          <a:effectLst/>
                          <a:latin typeface="Times New Roman" panose="02020603050405020304" pitchFamily="18" charset="0"/>
                          <a:cs typeface="Times New Roman" panose="02020603050405020304" pitchFamily="18" charset="0"/>
                        </a:rPr>
                        <a:t>6</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a:effectLst/>
                          <a:latin typeface="Times New Roman" panose="02020603050405020304" pitchFamily="18" charset="0"/>
                          <a:cs typeface="Times New Roman" panose="02020603050405020304" pitchFamily="18" charset="0"/>
                        </a:rPr>
                        <a:t>59</a:t>
                      </a:r>
                      <a:endParaRPr lang="en-US" sz="2000" b="0">
                        <a:effectLst/>
                        <a:latin typeface="Times New Roman" panose="02020603050405020304" pitchFamily="18" charset="0"/>
                        <a:cs typeface="Times New Roman" panose="02020603050405020304" pitchFamily="18" charset="0"/>
                      </a:endParaRPr>
                    </a:p>
                  </a:txBody>
                  <a:tcPr marR="95250" marT="57150" marB="57150" anchor="ctr"/>
                </a:tc>
                <a:tc>
                  <a:txBody>
                    <a:bodyPr/>
                    <a:lstStyle/>
                    <a:p>
                      <a:pPr algn="ctr" fontAlgn="base"/>
                      <a:r>
                        <a:rPr lang="en-US" sz="2000" dirty="0">
                          <a:effectLst/>
                          <a:latin typeface="Times New Roman" panose="02020603050405020304" pitchFamily="18" charset="0"/>
                          <a:cs typeface="Times New Roman" panose="02020603050405020304" pitchFamily="18" charset="0"/>
                        </a:rPr>
                        <a:t>81</a:t>
                      </a:r>
                      <a:endParaRPr lang="en-US" sz="2000" b="0" dirty="0">
                        <a:effectLst/>
                        <a:latin typeface="Times New Roman" panose="02020603050405020304" pitchFamily="18" charset="0"/>
                        <a:cs typeface="Times New Roman" panose="02020603050405020304" pitchFamily="18" charset="0"/>
                      </a:endParaRPr>
                    </a:p>
                  </a:txBody>
                  <a:tcPr marR="95250" marT="57150" marB="57150" anchor="ctr"/>
                </a:tc>
                <a:extLst>
                  <a:ext uri="{0D108BD9-81ED-4DB2-BD59-A6C34878D82A}">
                    <a16:rowId xmlns:a16="http://schemas.microsoft.com/office/drawing/2014/main" val="2233816985"/>
                  </a:ext>
                </a:extLst>
              </a:tr>
            </a:tbl>
          </a:graphicData>
        </a:graphic>
      </p:graphicFrame>
    </p:spTree>
    <p:extLst>
      <p:ext uri="{BB962C8B-B14F-4D97-AF65-F5344CB8AC3E}">
        <p14:creationId xmlns:p14="http://schemas.microsoft.com/office/powerpoint/2010/main" val="352311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D486-09DD-4A09-8505-5005695E343A}"/>
              </a:ext>
            </a:extLst>
          </p:cNvPr>
          <p:cNvSpPr>
            <a:spLocks noGrp="1"/>
          </p:cNvSpPr>
          <p:nvPr>
            <p:ph type="title"/>
          </p:nvPr>
        </p:nvSpPr>
        <p:spPr/>
        <p:txBody>
          <a:bodyPr/>
          <a:lstStyle/>
          <a:p>
            <a:r>
              <a:rPr lang="en-US" dirty="0"/>
              <a:t>Rank correlation </a:t>
            </a:r>
          </a:p>
        </p:txBody>
      </p:sp>
      <p:sp>
        <p:nvSpPr>
          <p:cNvPr id="3" name="Content Placeholder 2">
            <a:extLst>
              <a:ext uri="{FF2B5EF4-FFF2-40B4-BE49-F238E27FC236}">
                <a16:creationId xmlns:a16="http://schemas.microsoft.com/office/drawing/2014/main" id="{CF09DA1E-490C-47CE-BA1F-89CD001B8C7D}"/>
              </a:ext>
            </a:extLst>
          </p:cNvPr>
          <p:cNvSpPr>
            <a:spLocks noGrp="1"/>
          </p:cNvSpPr>
          <p:nvPr>
            <p:ph idx="1"/>
          </p:nvPr>
        </p:nvSpPr>
        <p:spPr/>
        <p:txBody>
          <a:bodyPr/>
          <a:lstStyle/>
          <a:p>
            <a:r>
              <a:rPr lang="en-US" dirty="0"/>
              <a:t>A </a:t>
            </a:r>
            <a:r>
              <a:rPr lang="en-US" b="1" dirty="0"/>
              <a:t>rank correlation</a:t>
            </a:r>
            <a:r>
              <a:rPr lang="en-US" dirty="0"/>
              <a:t> measures an </a:t>
            </a:r>
            <a:r>
              <a:rPr lang="en-US" b="1" dirty="0"/>
              <a:t>ordinal association</a:t>
            </a:r>
          </a:p>
          <a:p>
            <a:endParaRPr lang="en-US" b="1" dirty="0"/>
          </a:p>
          <a:p>
            <a:pPr marL="971550" lvl="1" indent="-514350">
              <a:buFont typeface="+mj-lt"/>
              <a:buAutoNum type="romanLcPeriod"/>
            </a:pPr>
            <a:r>
              <a:rPr lang="en-US" dirty="0"/>
              <a:t>The relationship between rankings of different ordinal variables or</a:t>
            </a:r>
          </a:p>
          <a:p>
            <a:pPr marL="971550" lvl="1" indent="-514350">
              <a:buFont typeface="+mj-lt"/>
              <a:buAutoNum type="romanLcPeriod"/>
            </a:pPr>
            <a:r>
              <a:rPr lang="en-US" dirty="0"/>
              <a:t>Different rankings of the same variable, where a "ranking" is the assignment of the ordering labels "first", "second", "third", etc. to different observations of a particular variable.</a:t>
            </a:r>
          </a:p>
          <a:p>
            <a:pPr lvl="1"/>
            <a:endParaRPr lang="en-US" dirty="0"/>
          </a:p>
          <a:p>
            <a:r>
              <a:rPr lang="en-US" dirty="0"/>
              <a:t> A rank </a:t>
            </a:r>
            <a:r>
              <a:rPr lang="en-US" b="1" dirty="0"/>
              <a:t>correlation coefficient </a:t>
            </a:r>
            <a:r>
              <a:rPr lang="en-US" dirty="0"/>
              <a:t>measures the degree of similarity between two rankings, and can be used to assess the significance of the relation between them. </a:t>
            </a:r>
          </a:p>
          <a:p>
            <a:endParaRPr lang="en-US" dirty="0"/>
          </a:p>
        </p:txBody>
      </p:sp>
    </p:spTree>
    <p:extLst>
      <p:ext uri="{BB962C8B-B14F-4D97-AF65-F5344CB8AC3E}">
        <p14:creationId xmlns:p14="http://schemas.microsoft.com/office/powerpoint/2010/main" val="3762316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37A4-6D31-4246-8059-85BD28D113E0}"/>
              </a:ext>
            </a:extLst>
          </p:cNvPr>
          <p:cNvSpPr>
            <a:spLocks noGrp="1"/>
          </p:cNvSpPr>
          <p:nvPr>
            <p:ph type="title"/>
          </p:nvPr>
        </p:nvSpPr>
        <p:spPr/>
        <p:txBody>
          <a:bodyPr/>
          <a:lstStyle/>
          <a:p>
            <a:r>
              <a:rPr lang="en-US" dirty="0"/>
              <a:t>Spearman's rank correlation coefficient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DFA121-60A8-4EB6-B7EF-B471D2741AED}"/>
                  </a:ext>
                </a:extLst>
              </p:cNvPr>
              <p:cNvSpPr>
                <a:spLocks noGrp="1"/>
              </p:cNvSpPr>
              <p:nvPr>
                <p:ph idx="1"/>
              </p:nvPr>
            </p:nvSpPr>
            <p:spPr/>
            <p:txBody>
              <a:bodyPr>
                <a:normAutofit fontScale="92500" lnSpcReduction="10000"/>
              </a:bodyPr>
              <a:lstStyle/>
              <a:p>
                <a:r>
                  <a:rPr lang="en-US" dirty="0"/>
                  <a:t>Spearman's correlation coefficient, (ρ, also signified by </a:t>
                </a:r>
                <a:r>
                  <a:rPr lang="en-US" dirty="0" err="1"/>
                  <a:t>r</a:t>
                </a:r>
                <a:r>
                  <a:rPr lang="en-US" baseline="-25000" dirty="0" err="1"/>
                  <a:t>s</a:t>
                </a:r>
                <a:r>
                  <a:rPr lang="en-US" dirty="0"/>
                  <a:t>) measures the strength and direction of association between two ranked variables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b="0" i="1" dirty="0" smtClean="0">
                              <a:solidFill>
                                <a:srgbClr val="836967"/>
                              </a:solidFill>
                              <a:latin typeface="Cambria Math" panose="02040503050406030204" pitchFamily="18" charset="0"/>
                            </a:rPr>
                            <m:t>𝑟</m:t>
                          </m:r>
                        </m:e>
                        <m:sub>
                          <m:r>
                            <a:rPr lang="en-US" i="1" dirty="0">
                              <a:latin typeface="Cambria Math" panose="02040503050406030204" pitchFamily="18" charset="0"/>
                            </a:rPr>
                            <m:t>𝑠</m:t>
                          </m:r>
                        </m:sub>
                      </m:sSub>
                      <m:r>
                        <a:rPr lang="en-US" i="0" dirty="0">
                          <a:latin typeface="Cambria Math" panose="02040503050406030204" pitchFamily="18" charset="0"/>
                        </a:rPr>
                        <m:t>=1−</m:t>
                      </m:r>
                      <m:f>
                        <m:fPr>
                          <m:ctrlPr>
                            <a:rPr lang="en-US" i="1" dirty="0">
                              <a:solidFill>
                                <a:srgbClr val="836967"/>
                              </a:solidFill>
                              <a:latin typeface="Cambria Math" panose="02040503050406030204" pitchFamily="18" charset="0"/>
                            </a:rPr>
                          </m:ctrlPr>
                        </m:fPr>
                        <m:num>
                          <m:d>
                            <m:dPr>
                              <m:ctrlPr>
                                <a:rPr lang="en-US" i="1" dirty="0">
                                  <a:solidFill>
                                    <a:srgbClr val="836967"/>
                                  </a:solidFill>
                                  <a:latin typeface="Cambria Math" panose="02040503050406030204" pitchFamily="18" charset="0"/>
                                </a:rPr>
                              </m:ctrlPr>
                            </m:dPr>
                            <m:e>
                              <m:r>
                                <a:rPr lang="en-US" i="0" dirty="0">
                                  <a:latin typeface="Cambria Math" panose="02040503050406030204" pitchFamily="18" charset="0"/>
                                </a:rPr>
                                <m:t>6</m:t>
                              </m:r>
                              <m:r>
                                <a:rPr lang="en-US" i="1" dirty="0">
                                  <a:latin typeface="Cambria Math" panose="02040503050406030204" pitchFamily="18" charset="0"/>
                                </a:rPr>
                                <m:t>𝛴</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ⅆ</m:t>
                                  </m:r>
                                </m:e>
                                <m:sup>
                                  <m:r>
                                    <a:rPr lang="en-US" i="0" dirty="0">
                                      <a:latin typeface="Cambria Math" panose="02040503050406030204" pitchFamily="18" charset="0"/>
                                    </a:rPr>
                                    <m:t>2</m:t>
                                  </m:r>
                                </m:sup>
                              </m:sSup>
                            </m:e>
                          </m:d>
                        </m:num>
                        <m:den>
                          <m:r>
                            <a:rPr lang="en-US" i="1" dirty="0">
                              <a:latin typeface="Cambria Math" panose="02040503050406030204" pitchFamily="18" charset="0"/>
                            </a:rPr>
                            <m:t>𝑛</m:t>
                          </m:r>
                          <m:d>
                            <m:dPr>
                              <m:ctrlPr>
                                <a:rPr lang="en-US" i="1" dirty="0">
                                  <a:solidFill>
                                    <a:srgbClr val="836967"/>
                                  </a:solidFill>
                                  <a:latin typeface="Cambria Math" panose="02040503050406030204" pitchFamily="18" charset="0"/>
                                </a:rPr>
                              </m:ctrlPr>
                            </m:dPr>
                            <m:e>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𝑛</m:t>
                                  </m:r>
                                </m:e>
                                <m:sup>
                                  <m:r>
                                    <a:rPr lang="en-US" i="0" dirty="0">
                                      <a:latin typeface="Cambria Math" panose="02040503050406030204" pitchFamily="18" charset="0"/>
                                    </a:rPr>
                                    <m:t>2</m:t>
                                  </m:r>
                                </m:sup>
                              </m:sSup>
                              <m:r>
                                <a:rPr lang="en-US" i="0" dirty="0">
                                  <a:latin typeface="Cambria Math" panose="02040503050406030204" pitchFamily="18" charset="0"/>
                                </a:rPr>
                                <m:t>−1</m:t>
                              </m:r>
                            </m:e>
                          </m:d>
                        </m:den>
                      </m:f>
                    </m:oMath>
                  </m:oMathPara>
                </a14:m>
                <a:endParaRPr lang="en-US" dirty="0"/>
              </a:p>
              <a:p>
                <a:endParaRPr lang="en-US" dirty="0"/>
              </a:p>
              <a:p>
                <a:r>
                  <a:rPr lang="en-US" dirty="0"/>
                  <a:t>d= the difference between the ranks of corresponding variables</a:t>
                </a:r>
              </a:p>
              <a:p>
                <a:r>
                  <a:rPr lang="en-US" dirty="0"/>
                  <a:t>n= number of observations</a:t>
                </a:r>
              </a:p>
              <a:p>
                <a:endParaRPr lang="en-US" i="1" dirty="0"/>
              </a:p>
              <a:p>
                <a:r>
                  <a:rPr lang="en-US" sz="1900" i="1" dirty="0"/>
                  <a:t>#An </a:t>
                </a:r>
                <a:r>
                  <a:rPr lang="en-US" sz="1900" b="1" i="1" dirty="0"/>
                  <a:t>ordinal variable </a:t>
                </a:r>
                <a:r>
                  <a:rPr lang="en-US" sz="1900" i="1" dirty="0"/>
                  <a:t>is a categorical variable for which the possible values are ordered. For example, suppose you have a variable, economic status, with three categories (low, medium and high).</a:t>
                </a:r>
              </a:p>
              <a:p>
                <a:endParaRPr lang="en-US" dirty="0"/>
              </a:p>
              <a:p>
                <a:pPr marL="0" indent="0">
                  <a:buNone/>
                </a:pPr>
                <a:endParaRPr lang="en-US" i="1" dirty="0"/>
              </a:p>
            </p:txBody>
          </p:sp>
        </mc:Choice>
        <mc:Fallback xmlns="">
          <p:sp>
            <p:nvSpPr>
              <p:cNvPr id="3" name="Content Placeholder 2">
                <a:extLst>
                  <a:ext uri="{FF2B5EF4-FFF2-40B4-BE49-F238E27FC236}">
                    <a16:creationId xmlns:a16="http://schemas.microsoft.com/office/drawing/2014/main" id="{29DFA121-60A8-4EB6-B7EF-B471D2741AED}"/>
                  </a:ext>
                </a:extLst>
              </p:cNvPr>
              <p:cNvSpPr>
                <a:spLocks noGrp="1" noRot="1" noChangeAspect="1" noMove="1" noResize="1" noEditPoints="1" noAdjustHandles="1" noChangeArrowheads="1" noChangeShapeType="1" noTextEdit="1"/>
              </p:cNvSpPr>
              <p:nvPr>
                <p:ph idx="1"/>
              </p:nvPr>
            </p:nvSpPr>
            <p:spPr>
              <a:blipFill>
                <a:blip r:embed="rId2"/>
                <a:stretch>
                  <a:fillRect l="-928" t="-2801" r="-754" b="-700"/>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51DD87FA-AC87-420B-87B1-0AE143A07DDA}"/>
              </a:ext>
            </a:extLst>
          </p:cNvPr>
          <p:cNvPicPr>
            <a:picLocks noChangeAspect="1"/>
          </p:cNvPicPr>
          <p:nvPr/>
        </p:nvPicPr>
        <p:blipFill>
          <a:blip r:embed="rId3"/>
          <a:stretch>
            <a:fillRect/>
          </a:stretch>
        </p:blipFill>
        <p:spPr>
          <a:xfrm>
            <a:off x="8333089" y="2513835"/>
            <a:ext cx="3231376" cy="1487459"/>
          </a:xfrm>
          <a:prstGeom prst="rect">
            <a:avLst/>
          </a:prstGeom>
        </p:spPr>
      </p:pic>
    </p:spTree>
    <p:extLst>
      <p:ext uri="{BB962C8B-B14F-4D97-AF65-F5344CB8AC3E}">
        <p14:creationId xmlns:p14="http://schemas.microsoft.com/office/powerpoint/2010/main" val="2992679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FF37-CB3B-4E79-8F5E-71CB78FFC986}"/>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1803E-30B9-40DF-9331-77683831FBFF}"/>
                  </a:ext>
                </a:extLst>
              </p:cNvPr>
              <p:cNvSpPr>
                <a:spLocks noGrp="1"/>
              </p:cNvSpPr>
              <p:nvPr>
                <p:ph idx="1"/>
              </p:nvPr>
            </p:nvSpPr>
            <p:spPr/>
            <p:txBody>
              <a:bodyPr>
                <a:normAutofit lnSpcReduction="10000"/>
              </a:bodyPr>
              <a:lstStyle/>
              <a:p>
                <a:r>
                  <a:rPr lang="en-US" dirty="0"/>
                  <a:t>In case u individuals receive the same rank, we describe it as a tied rank of length u. In case of a tied rank, the above given formula is changed to</a:t>
                </a:r>
              </a:p>
              <a:p>
                <a:endParaRPr lang="en-US" dirty="0"/>
              </a:p>
              <a:p>
                <a:endParaRPr lang="en-US" dirty="0"/>
              </a:p>
              <a:p>
                <a:endParaRPr lang="en-US" dirty="0"/>
              </a:p>
              <a:p>
                <a:endParaRPr lang="en-US" dirty="0"/>
              </a:p>
              <a:p>
                <a:r>
                  <a:rPr lang="en-US" dirty="0"/>
                  <a:t>In this formula, </a:t>
                </a:r>
                <a:r>
                  <a:rPr lang="en-US" dirty="0" err="1"/>
                  <a:t>t</a:t>
                </a:r>
                <a:r>
                  <a:rPr lang="en-US" baseline="-25000" dirty="0" err="1"/>
                  <a:t>j</a:t>
                </a:r>
                <a:r>
                  <a:rPr lang="en-US" baseline="-25000" dirty="0"/>
                  <a:t> </a:t>
                </a:r>
                <a:r>
                  <a:rPr lang="en-US" dirty="0"/>
                  <a:t>represents the </a:t>
                </a:r>
                <a:r>
                  <a:rPr lang="en-US" dirty="0" err="1"/>
                  <a:t>j</a:t>
                </a:r>
                <a:r>
                  <a:rPr lang="en-US" baseline="30000" dirty="0" err="1"/>
                  <a:t>th</a:t>
                </a:r>
                <a:r>
                  <a:rPr lang="en-US" dirty="0"/>
                  <a:t> tie length and the summation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sub>
                                </m:sSub>
                              </m:e>
                              <m:sup>
                                <m:r>
                                  <a:rPr lang="en-US" b="0" i="1" smtClean="0">
                                    <a:latin typeface="Cambria Math" panose="02040503050406030204" pitchFamily="18" charset="0"/>
                                  </a:rPr>
                                  <m:t>3</m:t>
                                </m:r>
                              </m:sup>
                            </m:sSup>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r>
                                  <a:rPr lang="en-US" b="0" i="1" smtClean="0">
                                    <a:latin typeface="Cambria Math" panose="02040503050406030204" pitchFamily="18" charset="0"/>
                                  </a:rPr>
                                  <m:t> </m:t>
                                </m:r>
                              </m:sub>
                            </m:sSub>
                          </m:e>
                        </m:d>
                      </m:e>
                    </m:nary>
                  </m:oMath>
                </a14:m>
                <a:r>
                  <a:rPr lang="en-US" dirty="0"/>
                  <a:t> extends over the lengths of all the ties for both the series.</a:t>
                </a:r>
              </a:p>
            </p:txBody>
          </p:sp>
        </mc:Choice>
        <mc:Fallback xmlns="">
          <p:sp>
            <p:nvSpPr>
              <p:cNvPr id="3" name="Content Placeholder 2">
                <a:extLst>
                  <a:ext uri="{FF2B5EF4-FFF2-40B4-BE49-F238E27FC236}">
                    <a16:creationId xmlns:a16="http://schemas.microsoft.com/office/drawing/2014/main" id="{28E1803E-30B9-40DF-9331-77683831FBFF}"/>
                  </a:ext>
                </a:extLst>
              </p:cNvPr>
              <p:cNvSpPr>
                <a:spLocks noGrp="1" noRot="1" noChangeAspect="1" noMove="1" noResize="1" noEditPoints="1" noAdjustHandles="1" noChangeArrowheads="1" noChangeShapeType="1" noTextEdit="1"/>
              </p:cNvSpPr>
              <p:nvPr>
                <p:ph idx="1"/>
              </p:nvPr>
            </p:nvSpPr>
            <p:spPr>
              <a:blipFill>
                <a:blip r:embed="rId2"/>
                <a:stretch>
                  <a:fillRect l="-1043" t="-3081" b="-8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6295181-BD0F-4CEC-8D0F-B585B5209E7A}"/>
              </a:ext>
            </a:extLst>
          </p:cNvPr>
          <p:cNvPicPr>
            <a:picLocks noChangeAspect="1"/>
          </p:cNvPicPr>
          <p:nvPr/>
        </p:nvPicPr>
        <p:blipFill>
          <a:blip r:embed="rId3"/>
          <a:stretch>
            <a:fillRect/>
          </a:stretch>
        </p:blipFill>
        <p:spPr>
          <a:xfrm>
            <a:off x="4505503" y="2963686"/>
            <a:ext cx="3848276" cy="1792717"/>
          </a:xfrm>
          <a:prstGeom prst="rect">
            <a:avLst/>
          </a:prstGeom>
        </p:spPr>
      </p:pic>
    </p:spTree>
    <p:extLst>
      <p:ext uri="{BB962C8B-B14F-4D97-AF65-F5344CB8AC3E}">
        <p14:creationId xmlns:p14="http://schemas.microsoft.com/office/powerpoint/2010/main" val="2608766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780A-95E8-4A13-A95D-E0D80D363EFC}"/>
              </a:ext>
            </a:extLst>
          </p:cNvPr>
          <p:cNvSpPr>
            <a:spLocks noGrp="1"/>
          </p:cNvSpPr>
          <p:nvPr>
            <p:ph type="ctrTitle"/>
          </p:nvPr>
        </p:nvSpPr>
        <p:spPr/>
        <p:txBody>
          <a:bodyPr/>
          <a:lstStyle/>
          <a:p>
            <a:r>
              <a:rPr lang="en-US" b="1" dirty="0"/>
              <a:t>ANOVA</a:t>
            </a:r>
            <a:r>
              <a:rPr lang="en-US" dirty="0"/>
              <a:t> </a:t>
            </a:r>
            <a:br>
              <a:rPr lang="en-US" dirty="0"/>
            </a:br>
            <a:r>
              <a:rPr lang="en-US" dirty="0"/>
              <a:t>(Analysis of Variance)</a:t>
            </a:r>
          </a:p>
        </p:txBody>
      </p:sp>
    </p:spTree>
    <p:extLst>
      <p:ext uri="{BB962C8B-B14F-4D97-AF65-F5344CB8AC3E}">
        <p14:creationId xmlns:p14="http://schemas.microsoft.com/office/powerpoint/2010/main" val="865837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0361-FC89-43EE-AD9D-9F9B8834F10D}"/>
              </a:ext>
            </a:extLst>
          </p:cNvPr>
          <p:cNvSpPr>
            <a:spLocks noGrp="1"/>
          </p:cNvSpPr>
          <p:nvPr>
            <p:ph type="title"/>
          </p:nvPr>
        </p:nvSpPr>
        <p:spPr/>
        <p:txBody>
          <a:bodyPr/>
          <a:lstStyle/>
          <a:p>
            <a:r>
              <a:rPr lang="en-US" b="1" cap="small" dirty="0"/>
              <a:t>Correlation</a:t>
            </a:r>
            <a:endParaRPr lang="en-US" dirty="0"/>
          </a:p>
        </p:txBody>
      </p:sp>
      <p:sp>
        <p:nvSpPr>
          <p:cNvPr id="3" name="Content Placeholder 2">
            <a:extLst>
              <a:ext uri="{FF2B5EF4-FFF2-40B4-BE49-F238E27FC236}">
                <a16:creationId xmlns:a16="http://schemas.microsoft.com/office/drawing/2014/main" id="{DC37E34F-F5E5-425D-827F-2BE56A3D47FC}"/>
              </a:ext>
            </a:extLst>
          </p:cNvPr>
          <p:cNvSpPr>
            <a:spLocks noGrp="1"/>
          </p:cNvSpPr>
          <p:nvPr>
            <p:ph idx="1"/>
          </p:nvPr>
        </p:nvSpPr>
        <p:spPr/>
        <p:txBody>
          <a:bodyPr>
            <a:normAutofit lnSpcReduction="10000"/>
          </a:bodyPr>
          <a:lstStyle/>
          <a:p>
            <a:r>
              <a:rPr lang="en-US" dirty="0"/>
              <a:t>Correlation is the degree of inter-relatedness/associations among the two or more variables.</a:t>
            </a:r>
          </a:p>
          <a:p>
            <a:r>
              <a:rPr lang="en-US" dirty="0"/>
              <a:t>Correlation analysis is a process to find out the degree of relationship between two or more variables by applying various statistical tools and techniques.</a:t>
            </a:r>
          </a:p>
          <a:p>
            <a:endParaRPr lang="en-US" dirty="0"/>
          </a:p>
          <a:p>
            <a:pPr marL="0" indent="0">
              <a:buNone/>
            </a:pPr>
            <a:r>
              <a:rPr lang="en-US" b="1" u="sng" dirty="0"/>
              <a:t>Examples:</a:t>
            </a:r>
          </a:p>
          <a:p>
            <a:r>
              <a:rPr lang="en-US" dirty="0"/>
              <a:t>Relationship between price and demand of a commodity </a:t>
            </a:r>
          </a:p>
          <a:p>
            <a:r>
              <a:rPr lang="en-US" dirty="0"/>
              <a:t>Relationship between height and weight </a:t>
            </a:r>
            <a:br>
              <a:rPr lang="en-US" dirty="0"/>
            </a:br>
            <a:endParaRPr lang="en-US" dirty="0"/>
          </a:p>
        </p:txBody>
      </p:sp>
    </p:spTree>
    <p:extLst>
      <p:ext uri="{BB962C8B-B14F-4D97-AF65-F5344CB8AC3E}">
        <p14:creationId xmlns:p14="http://schemas.microsoft.com/office/powerpoint/2010/main" val="236770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F933-6A1A-4C89-86D6-8E38A62FC8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414A70-7C4F-434C-9E9F-2188F8388596}"/>
              </a:ext>
            </a:extLst>
          </p:cNvPr>
          <p:cNvSpPr>
            <a:spLocks noGrp="1"/>
          </p:cNvSpPr>
          <p:nvPr>
            <p:ph idx="1"/>
          </p:nvPr>
        </p:nvSpPr>
        <p:spPr/>
        <p:txBody>
          <a:bodyPr>
            <a:normAutofit lnSpcReduction="10000"/>
          </a:bodyPr>
          <a:lstStyle/>
          <a:p>
            <a:r>
              <a:rPr lang="en-US" dirty="0"/>
              <a:t>Analysis of Variance (ANOVA) is a statistical method used to test differences between two or more means.</a:t>
            </a:r>
          </a:p>
          <a:p>
            <a:endParaRPr lang="en-US" dirty="0"/>
          </a:p>
          <a:p>
            <a:pPr marL="0" indent="0">
              <a:buNone/>
            </a:pPr>
            <a:r>
              <a:rPr lang="en-US" b="1" i="1" dirty="0"/>
              <a:t>Hypotheses of a One-Way ANOVA:</a:t>
            </a:r>
          </a:p>
          <a:p>
            <a:pPr marL="0" indent="0">
              <a:buNone/>
            </a:pPr>
            <a:r>
              <a:rPr lang="en-US" b="1" dirty="0"/>
              <a:t>The null hypothesis (H</a:t>
            </a:r>
            <a:r>
              <a:rPr lang="en-US" b="1" baseline="-25000" dirty="0"/>
              <a:t>0</a:t>
            </a:r>
            <a:r>
              <a:rPr lang="en-US" b="1" dirty="0"/>
              <a:t>) </a:t>
            </a:r>
            <a:r>
              <a:rPr lang="en-US" dirty="0"/>
              <a:t>is that there is no difference between the groups and equality between means. (Walruses weigh the same in different months)</a:t>
            </a:r>
          </a:p>
          <a:p>
            <a:pPr marL="0" indent="0">
              <a:buNone/>
            </a:pPr>
            <a:r>
              <a:rPr lang="en-US" b="1" dirty="0"/>
              <a:t>The alternative hypothesis (H</a:t>
            </a:r>
            <a:r>
              <a:rPr lang="en-US" b="1" baseline="-25000" dirty="0"/>
              <a:t>a</a:t>
            </a:r>
            <a:r>
              <a:rPr lang="en-US" b="1" dirty="0"/>
              <a:t>) </a:t>
            </a:r>
            <a:r>
              <a:rPr lang="en-US" dirty="0"/>
              <a:t>is that there is a difference between the means and groups. (Walruses have different weights in different months) </a:t>
            </a:r>
          </a:p>
          <a:p>
            <a:endParaRPr lang="en-US" dirty="0"/>
          </a:p>
        </p:txBody>
      </p:sp>
    </p:spTree>
    <p:extLst>
      <p:ext uri="{BB962C8B-B14F-4D97-AF65-F5344CB8AC3E}">
        <p14:creationId xmlns:p14="http://schemas.microsoft.com/office/powerpoint/2010/main" val="3397066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4112-2286-5080-AD57-D60D0F63871C}"/>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FB75FA-A452-4D27-BF84-116E13299038}"/>
                  </a:ext>
                </a:extLst>
              </p:cNvPr>
              <p:cNvSpPr>
                <a:spLocks noGrp="1"/>
              </p:cNvSpPr>
              <p:nvPr>
                <p:ph idx="1"/>
              </p:nvPr>
            </p:nvSpPr>
            <p:spPr/>
            <p:txBody>
              <a:bodyPr/>
              <a:lstStyle/>
              <a:p>
                <a:pPr algn="just"/>
                <a:r>
                  <a:rPr lang="en-US" dirty="0"/>
                  <a:t>The one-way ANOVA compares the means between the groups you are interested in and determines whether any of those means are significantly different from each other. Specifically, it tests the null hypothesis:</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0">
                              <a:latin typeface="Cambria Math" panose="02040503050406030204" pitchFamily="18" charset="0"/>
                            </a:rPr>
                            <m:t>3</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𝑘</m:t>
                          </m:r>
                        </m:sub>
                      </m:sSub>
                    </m:oMath>
                  </m:oMathPara>
                </a14:m>
                <a:endParaRPr lang="en-US" dirty="0"/>
              </a:p>
              <a:p>
                <a:pPr algn="just"/>
                <a:endParaRPr lang="en-US" dirty="0"/>
              </a:p>
              <a:p>
                <a:pPr algn="just"/>
                <a:r>
                  <a:rPr lang="en-US" dirty="0"/>
                  <a:t>Where </a:t>
                </a:r>
                <a14:m>
                  <m:oMath xmlns:m="http://schemas.openxmlformats.org/officeDocument/2006/math">
                    <m:r>
                      <a:rPr lang="en-US" i="1" smtClean="0">
                        <a:latin typeface="Cambria Math" panose="02040503050406030204" pitchFamily="18" charset="0"/>
                      </a:rPr>
                      <m:t>𝜇</m:t>
                    </m:r>
                  </m:oMath>
                </a14:m>
                <a:r>
                  <a:rPr lang="en-US" dirty="0"/>
                  <a:t> = group mean and </a:t>
                </a:r>
                <a:r>
                  <a:rPr lang="en-US" i="1" dirty="0"/>
                  <a:t>k</a:t>
                </a:r>
                <a:r>
                  <a:rPr lang="en-US" dirty="0"/>
                  <a:t> = number of groups. However, if the one-way ANOVA returns a significant result, we accept the alternate hypothesis which is there are at least 2 group means that are significantly different from each other.</a:t>
                </a:r>
              </a:p>
              <a:p>
                <a:pPr algn="just"/>
                <a:endParaRPr lang="en-US" dirty="0"/>
              </a:p>
            </p:txBody>
          </p:sp>
        </mc:Choice>
        <mc:Fallback xmlns="">
          <p:sp>
            <p:nvSpPr>
              <p:cNvPr id="3" name="Content Placeholder 2">
                <a:extLst>
                  <a:ext uri="{FF2B5EF4-FFF2-40B4-BE49-F238E27FC236}">
                    <a16:creationId xmlns:a16="http://schemas.microsoft.com/office/drawing/2014/main" id="{46FB75FA-A452-4D27-BF84-116E13299038}"/>
                  </a:ext>
                </a:extLst>
              </p:cNvPr>
              <p:cNvSpPr>
                <a:spLocks noGrp="1" noRot="1" noChangeAspect="1" noMove="1" noResize="1" noEditPoints="1" noAdjustHandles="1" noChangeArrowheads="1" noChangeShapeType="1" noTextEdit="1"/>
              </p:cNvSpPr>
              <p:nvPr>
                <p:ph idx="1"/>
              </p:nvPr>
            </p:nvSpPr>
            <p:spPr>
              <a:blipFill>
                <a:blip r:embed="rId2"/>
                <a:stretch>
                  <a:fillRect l="-1043" t="-2241" r="-1159" b="-140"/>
                </a:stretch>
              </a:blipFill>
            </p:spPr>
            <p:txBody>
              <a:bodyPr/>
              <a:lstStyle/>
              <a:p>
                <a:r>
                  <a:rPr lang="en-US">
                    <a:noFill/>
                  </a:rPr>
                  <a:t> </a:t>
                </a:r>
              </a:p>
            </p:txBody>
          </p:sp>
        </mc:Fallback>
      </mc:AlternateContent>
    </p:spTree>
    <p:extLst>
      <p:ext uri="{BB962C8B-B14F-4D97-AF65-F5344CB8AC3E}">
        <p14:creationId xmlns:p14="http://schemas.microsoft.com/office/powerpoint/2010/main" val="4049511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BEB3-75B2-9816-8C5A-CB3707B7B579}"/>
              </a:ext>
            </a:extLst>
          </p:cNvPr>
          <p:cNvSpPr>
            <a:spLocks noGrp="1"/>
          </p:cNvSpPr>
          <p:nvPr>
            <p:ph type="title"/>
          </p:nvPr>
        </p:nvSpPr>
        <p:spPr/>
        <p:txBody>
          <a:bodyPr/>
          <a:lstStyle/>
          <a:p>
            <a:r>
              <a:rPr lang="en-US" dirty="0"/>
              <a:t>One-way ANOVA assumption</a:t>
            </a:r>
          </a:p>
        </p:txBody>
      </p:sp>
      <p:sp>
        <p:nvSpPr>
          <p:cNvPr id="3" name="Content Placeholder 2">
            <a:extLst>
              <a:ext uri="{FF2B5EF4-FFF2-40B4-BE49-F238E27FC236}">
                <a16:creationId xmlns:a16="http://schemas.microsoft.com/office/drawing/2014/main" id="{2E08F9AA-6196-2913-3267-376D24A10F1B}"/>
              </a:ext>
            </a:extLst>
          </p:cNvPr>
          <p:cNvSpPr>
            <a:spLocks noGrp="1"/>
          </p:cNvSpPr>
          <p:nvPr>
            <p:ph idx="1"/>
          </p:nvPr>
        </p:nvSpPr>
        <p:spPr/>
        <p:txBody>
          <a:bodyPr/>
          <a:lstStyle/>
          <a:p>
            <a:pPr algn="just"/>
            <a:r>
              <a:rPr lang="en-US" dirty="0"/>
              <a:t>Two or more independent  groups.</a:t>
            </a:r>
          </a:p>
          <a:p>
            <a:pPr algn="just"/>
            <a:r>
              <a:rPr lang="en-US" dirty="0"/>
              <a:t>Independence in observations, which means that there is no relationship between the observations in each group or between the group themselves.</a:t>
            </a:r>
          </a:p>
          <a:p>
            <a:pPr algn="just"/>
            <a:r>
              <a:rPr lang="en-US" dirty="0"/>
              <a:t>There should be no significant outliers. Outliers are simply single points within your data that do not follow usual pattern. The problem with outliers is that they can have a negative effect on the one-way ANOVA, reducing the validity of your results.</a:t>
            </a:r>
          </a:p>
          <a:p>
            <a:pPr algn="just"/>
            <a:r>
              <a:rPr lang="en-US" dirty="0"/>
              <a:t>Dependent variable should be approximately normally distributed for each category of the independent variable.</a:t>
            </a:r>
          </a:p>
          <a:p>
            <a:pPr algn="just"/>
            <a:endParaRPr lang="en-US" dirty="0"/>
          </a:p>
          <a:p>
            <a:pPr algn="just"/>
            <a:endParaRPr lang="en-US" dirty="0"/>
          </a:p>
        </p:txBody>
      </p:sp>
    </p:spTree>
    <p:extLst>
      <p:ext uri="{BB962C8B-B14F-4D97-AF65-F5344CB8AC3E}">
        <p14:creationId xmlns:p14="http://schemas.microsoft.com/office/powerpoint/2010/main" val="942973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6D0D2-ADF1-4A2A-9D16-1B03526C6AB9}"/>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26F76981-0AEB-6384-62F7-993B7A6C436D}"/>
              </a:ext>
            </a:extLst>
          </p:cNvPr>
          <p:cNvPicPr>
            <a:picLocks noChangeAspect="1"/>
          </p:cNvPicPr>
          <p:nvPr/>
        </p:nvPicPr>
        <p:blipFill>
          <a:blip r:embed="rId2"/>
          <a:stretch>
            <a:fillRect/>
          </a:stretch>
        </p:blipFill>
        <p:spPr>
          <a:xfrm>
            <a:off x="2324742" y="1946032"/>
            <a:ext cx="6697592" cy="2633688"/>
          </a:xfrm>
          <a:prstGeom prst="rect">
            <a:avLst/>
          </a:prstGeom>
        </p:spPr>
      </p:pic>
      <p:pic>
        <p:nvPicPr>
          <p:cNvPr id="9" name="Picture 8">
            <a:extLst>
              <a:ext uri="{FF2B5EF4-FFF2-40B4-BE49-F238E27FC236}">
                <a16:creationId xmlns:a16="http://schemas.microsoft.com/office/drawing/2014/main" id="{DE36FE38-DC21-7980-BBFC-88E6C04EE2D2}"/>
              </a:ext>
            </a:extLst>
          </p:cNvPr>
          <p:cNvPicPr>
            <a:picLocks noChangeAspect="1"/>
          </p:cNvPicPr>
          <p:nvPr/>
        </p:nvPicPr>
        <p:blipFill>
          <a:blip r:embed="rId3"/>
          <a:stretch>
            <a:fillRect/>
          </a:stretch>
        </p:blipFill>
        <p:spPr>
          <a:xfrm>
            <a:off x="2129446" y="4922990"/>
            <a:ext cx="7933107" cy="403895"/>
          </a:xfrm>
          <a:prstGeom prst="rect">
            <a:avLst/>
          </a:prstGeom>
        </p:spPr>
      </p:pic>
    </p:spTree>
    <p:extLst>
      <p:ext uri="{BB962C8B-B14F-4D97-AF65-F5344CB8AC3E}">
        <p14:creationId xmlns:p14="http://schemas.microsoft.com/office/powerpoint/2010/main" val="262514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06CC-D39D-46C3-B4F1-D01893FB9469}"/>
              </a:ext>
            </a:extLst>
          </p:cNvPr>
          <p:cNvSpPr>
            <a:spLocks noGrp="1"/>
          </p:cNvSpPr>
          <p:nvPr>
            <p:ph type="title"/>
          </p:nvPr>
        </p:nvSpPr>
        <p:spPr/>
        <p:txBody>
          <a:bodyPr/>
          <a:lstStyle/>
          <a:p>
            <a:r>
              <a:rPr lang="en-US" dirty="0"/>
              <a:t>Sum of square within groups</a:t>
            </a:r>
          </a:p>
        </p:txBody>
      </p:sp>
      <p:pic>
        <p:nvPicPr>
          <p:cNvPr id="8" name="Picture 7">
            <a:extLst>
              <a:ext uri="{FF2B5EF4-FFF2-40B4-BE49-F238E27FC236}">
                <a16:creationId xmlns:a16="http://schemas.microsoft.com/office/drawing/2014/main" id="{A692DADF-E2DF-50F5-A337-481A7F65B4B2}"/>
              </a:ext>
            </a:extLst>
          </p:cNvPr>
          <p:cNvPicPr>
            <a:picLocks noChangeAspect="1"/>
          </p:cNvPicPr>
          <p:nvPr/>
        </p:nvPicPr>
        <p:blipFill>
          <a:blip r:embed="rId2"/>
          <a:stretch>
            <a:fillRect/>
          </a:stretch>
        </p:blipFill>
        <p:spPr>
          <a:xfrm>
            <a:off x="1337747" y="1958880"/>
            <a:ext cx="9516506" cy="3636935"/>
          </a:xfrm>
          <a:prstGeom prst="rect">
            <a:avLst/>
          </a:prstGeom>
        </p:spPr>
      </p:pic>
    </p:spTree>
    <p:extLst>
      <p:ext uri="{BB962C8B-B14F-4D97-AF65-F5344CB8AC3E}">
        <p14:creationId xmlns:p14="http://schemas.microsoft.com/office/powerpoint/2010/main" val="131884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ADD3F1-7045-C408-1F7E-C92B054A2A53}"/>
              </a:ext>
            </a:extLst>
          </p:cNvPr>
          <p:cNvPicPr>
            <a:picLocks noChangeAspect="1"/>
          </p:cNvPicPr>
          <p:nvPr/>
        </p:nvPicPr>
        <p:blipFill>
          <a:blip r:embed="rId2"/>
          <a:stretch>
            <a:fillRect/>
          </a:stretch>
        </p:blipFill>
        <p:spPr>
          <a:xfrm>
            <a:off x="1726076" y="1465719"/>
            <a:ext cx="7839955" cy="5112683"/>
          </a:xfrm>
          <a:prstGeom prst="rect">
            <a:avLst/>
          </a:prstGeom>
        </p:spPr>
      </p:pic>
      <p:sp>
        <p:nvSpPr>
          <p:cNvPr id="3" name="Title 1">
            <a:extLst>
              <a:ext uri="{FF2B5EF4-FFF2-40B4-BE49-F238E27FC236}">
                <a16:creationId xmlns:a16="http://schemas.microsoft.com/office/drawing/2014/main" id="{9E564CD8-E632-8F6F-DAE8-2B4B20E1B545}"/>
              </a:ext>
            </a:extLst>
          </p:cNvPr>
          <p:cNvSpPr>
            <a:spLocks noGrp="1"/>
          </p:cNvSpPr>
          <p:nvPr>
            <p:ph type="title"/>
          </p:nvPr>
        </p:nvSpPr>
        <p:spPr>
          <a:xfrm>
            <a:off x="838200" y="279598"/>
            <a:ext cx="10515600" cy="1325563"/>
          </a:xfrm>
        </p:spPr>
        <p:txBody>
          <a:bodyPr/>
          <a:lstStyle/>
          <a:p>
            <a:r>
              <a:rPr lang="en-US" dirty="0"/>
              <a:t>Total SUM of Square</a:t>
            </a:r>
          </a:p>
        </p:txBody>
      </p:sp>
    </p:spTree>
    <p:extLst>
      <p:ext uri="{BB962C8B-B14F-4D97-AF65-F5344CB8AC3E}">
        <p14:creationId xmlns:p14="http://schemas.microsoft.com/office/powerpoint/2010/main" val="5359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AE8253-D9E3-17D1-5394-A4342CC3055C}"/>
              </a:ext>
            </a:extLst>
          </p:cNvPr>
          <p:cNvPicPr>
            <a:picLocks noChangeAspect="1"/>
          </p:cNvPicPr>
          <p:nvPr/>
        </p:nvPicPr>
        <p:blipFill>
          <a:blip r:embed="rId2"/>
          <a:stretch>
            <a:fillRect/>
          </a:stretch>
        </p:blipFill>
        <p:spPr>
          <a:xfrm>
            <a:off x="1423808" y="986578"/>
            <a:ext cx="8845607" cy="5359200"/>
          </a:xfrm>
          <a:prstGeom prst="rect">
            <a:avLst/>
          </a:prstGeom>
        </p:spPr>
      </p:pic>
    </p:spTree>
    <p:extLst>
      <p:ext uri="{BB962C8B-B14F-4D97-AF65-F5344CB8AC3E}">
        <p14:creationId xmlns:p14="http://schemas.microsoft.com/office/powerpoint/2010/main" val="3252922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90376C-440E-45E0-AD96-3EA892A4E865}"/>
              </a:ext>
            </a:extLst>
          </p:cNvPr>
          <p:cNvSpPr txBox="1"/>
          <p:nvPr/>
        </p:nvSpPr>
        <p:spPr>
          <a:xfrm>
            <a:off x="1919111" y="395111"/>
            <a:ext cx="8048978" cy="523220"/>
          </a:xfrm>
          <a:prstGeom prst="rect">
            <a:avLst/>
          </a:prstGeom>
          <a:noFill/>
        </p:spPr>
        <p:txBody>
          <a:bodyPr wrap="square" rtlCol="0">
            <a:spAutoFit/>
          </a:bodyPr>
          <a:lstStyle/>
          <a:p>
            <a:pPr algn="ctr"/>
            <a:r>
              <a:rPr lang="en-US" sz="2800" b="1" dirty="0"/>
              <a:t>SUM of Square Between Groups</a:t>
            </a:r>
          </a:p>
        </p:txBody>
      </p:sp>
      <p:pic>
        <p:nvPicPr>
          <p:cNvPr id="7" name="Picture 6">
            <a:extLst>
              <a:ext uri="{FF2B5EF4-FFF2-40B4-BE49-F238E27FC236}">
                <a16:creationId xmlns:a16="http://schemas.microsoft.com/office/drawing/2014/main" id="{F46373E3-C36F-E003-D25A-5723CCEF25D4}"/>
              </a:ext>
            </a:extLst>
          </p:cNvPr>
          <p:cNvPicPr>
            <a:picLocks noChangeAspect="1"/>
          </p:cNvPicPr>
          <p:nvPr/>
        </p:nvPicPr>
        <p:blipFill rotWithShape="1">
          <a:blip r:embed="rId2"/>
          <a:srcRect t="1092"/>
          <a:stretch/>
        </p:blipFill>
        <p:spPr>
          <a:xfrm>
            <a:off x="1262207" y="1187938"/>
            <a:ext cx="9100994" cy="5329659"/>
          </a:xfrm>
          <a:prstGeom prst="rect">
            <a:avLst/>
          </a:prstGeom>
        </p:spPr>
      </p:pic>
    </p:spTree>
    <p:extLst>
      <p:ext uri="{BB962C8B-B14F-4D97-AF65-F5344CB8AC3E}">
        <p14:creationId xmlns:p14="http://schemas.microsoft.com/office/powerpoint/2010/main" val="1847345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695A85-246F-578A-C316-6CBE3F05FA3C}"/>
              </a:ext>
            </a:extLst>
          </p:cNvPr>
          <p:cNvPicPr>
            <a:picLocks noGrp="1" noChangeAspect="1"/>
          </p:cNvPicPr>
          <p:nvPr>
            <p:ph idx="1"/>
          </p:nvPr>
        </p:nvPicPr>
        <p:blipFill>
          <a:blip r:embed="rId2"/>
          <a:stretch>
            <a:fillRect/>
          </a:stretch>
        </p:blipFill>
        <p:spPr>
          <a:xfrm>
            <a:off x="1206609" y="1367693"/>
            <a:ext cx="9778781" cy="4499495"/>
          </a:xfrm>
        </p:spPr>
      </p:pic>
    </p:spTree>
    <p:extLst>
      <p:ext uri="{BB962C8B-B14F-4D97-AF65-F5344CB8AC3E}">
        <p14:creationId xmlns:p14="http://schemas.microsoft.com/office/powerpoint/2010/main" val="1001615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C599-B87E-4FC8-AA5A-2B0AE317F989}"/>
              </a:ext>
            </a:extLst>
          </p:cNvPr>
          <p:cNvSpPr>
            <a:spLocks noGrp="1"/>
          </p:cNvSpPr>
          <p:nvPr>
            <p:ph type="title"/>
          </p:nvPr>
        </p:nvSpPr>
        <p:spPr/>
        <p:txBody>
          <a:bodyPr/>
          <a:lstStyle/>
          <a:p>
            <a:r>
              <a:rPr lang="en-US" dirty="0"/>
              <a:t>F test</a:t>
            </a:r>
          </a:p>
        </p:txBody>
      </p:sp>
      <p:pic>
        <p:nvPicPr>
          <p:cNvPr id="4" name="Content Placeholder 3">
            <a:extLst>
              <a:ext uri="{FF2B5EF4-FFF2-40B4-BE49-F238E27FC236}">
                <a16:creationId xmlns:a16="http://schemas.microsoft.com/office/drawing/2014/main" id="{CB3244D9-D00E-467E-AE95-D091F5518EC6}"/>
              </a:ext>
            </a:extLst>
          </p:cNvPr>
          <p:cNvPicPr>
            <a:picLocks noGrp="1" noChangeAspect="1"/>
          </p:cNvPicPr>
          <p:nvPr>
            <p:ph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65921" y="1671846"/>
            <a:ext cx="8107019" cy="1096745"/>
          </a:xfrm>
          <a:prstGeom prst="rect">
            <a:avLst/>
          </a:prstGeom>
        </p:spPr>
      </p:pic>
      <p:sp>
        <p:nvSpPr>
          <p:cNvPr id="5" name="TextBox 4">
            <a:extLst>
              <a:ext uri="{FF2B5EF4-FFF2-40B4-BE49-F238E27FC236}">
                <a16:creationId xmlns:a16="http://schemas.microsoft.com/office/drawing/2014/main" id="{91F7D5D2-5503-43EE-A6D2-377FCC18A6CE}"/>
              </a:ext>
            </a:extLst>
          </p:cNvPr>
          <p:cNvSpPr txBox="1"/>
          <p:nvPr/>
        </p:nvSpPr>
        <p:spPr>
          <a:xfrm>
            <a:off x="665920" y="2931271"/>
            <a:ext cx="4978523" cy="369332"/>
          </a:xfrm>
          <a:prstGeom prst="rect">
            <a:avLst/>
          </a:prstGeom>
          <a:noFill/>
        </p:spPr>
        <p:txBody>
          <a:bodyPr wrap="square" rtlCol="0">
            <a:spAutoFit/>
          </a:bodyPr>
          <a:lstStyle/>
          <a:p>
            <a:r>
              <a:rPr lang="en-US" dirty="0"/>
              <a:t>Degree of freedom = no. of groups -1 = 3 -1 = 2 </a:t>
            </a:r>
          </a:p>
        </p:txBody>
      </p:sp>
      <p:pic>
        <p:nvPicPr>
          <p:cNvPr id="6" name="Picture 5">
            <a:extLst>
              <a:ext uri="{FF2B5EF4-FFF2-40B4-BE49-F238E27FC236}">
                <a16:creationId xmlns:a16="http://schemas.microsoft.com/office/drawing/2014/main" id="{7D7226B3-694B-472E-A596-AF719654F90A}"/>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65921" y="3429000"/>
            <a:ext cx="8107019" cy="1143297"/>
          </a:xfrm>
          <a:prstGeom prst="rect">
            <a:avLst/>
          </a:prstGeom>
        </p:spPr>
      </p:pic>
      <p:sp>
        <p:nvSpPr>
          <p:cNvPr id="7" name="TextBox 6">
            <a:extLst>
              <a:ext uri="{FF2B5EF4-FFF2-40B4-BE49-F238E27FC236}">
                <a16:creationId xmlns:a16="http://schemas.microsoft.com/office/drawing/2014/main" id="{10EA2C99-8C47-463D-B6AC-D11FA823F458}"/>
              </a:ext>
            </a:extLst>
          </p:cNvPr>
          <p:cNvSpPr txBox="1"/>
          <p:nvPr/>
        </p:nvSpPr>
        <p:spPr>
          <a:xfrm>
            <a:off x="665920" y="4634556"/>
            <a:ext cx="6768550" cy="369332"/>
          </a:xfrm>
          <a:prstGeom prst="rect">
            <a:avLst/>
          </a:prstGeom>
          <a:noFill/>
        </p:spPr>
        <p:txBody>
          <a:bodyPr wrap="square" rtlCol="0">
            <a:spAutoFit/>
          </a:bodyPr>
          <a:lstStyle/>
          <a:p>
            <a:r>
              <a:rPr lang="en-US" dirty="0"/>
              <a:t>Degree of freedom = Total observations - no. of groups = 15 – 3 = 12 </a:t>
            </a:r>
          </a:p>
        </p:txBody>
      </p:sp>
      <p:pic>
        <p:nvPicPr>
          <p:cNvPr id="8" name="Picture 7">
            <a:extLst>
              <a:ext uri="{FF2B5EF4-FFF2-40B4-BE49-F238E27FC236}">
                <a16:creationId xmlns:a16="http://schemas.microsoft.com/office/drawing/2014/main" id="{39B80D6B-604E-4448-8757-64410FA32406}"/>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3252366" y="5272259"/>
            <a:ext cx="2843634" cy="1220616"/>
          </a:xfrm>
          <a:prstGeom prst="rect">
            <a:avLst/>
          </a:prstGeom>
        </p:spPr>
      </p:pic>
    </p:spTree>
    <p:extLst>
      <p:ext uri="{BB962C8B-B14F-4D97-AF65-F5344CB8AC3E}">
        <p14:creationId xmlns:p14="http://schemas.microsoft.com/office/powerpoint/2010/main" val="3448433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565E-C3FF-46AF-9803-BE7EB7EBC0C7}"/>
              </a:ext>
            </a:extLst>
          </p:cNvPr>
          <p:cNvSpPr>
            <a:spLocks noGrp="1"/>
          </p:cNvSpPr>
          <p:nvPr>
            <p:ph type="title"/>
          </p:nvPr>
        </p:nvSpPr>
        <p:spPr/>
        <p:txBody>
          <a:bodyPr/>
          <a:lstStyle/>
          <a:p>
            <a:r>
              <a:rPr lang="en-US" dirty="0"/>
              <a:t>Scope of Correlation Analysis </a:t>
            </a:r>
          </a:p>
        </p:txBody>
      </p:sp>
      <p:sp>
        <p:nvSpPr>
          <p:cNvPr id="3" name="Content Placeholder 2">
            <a:extLst>
              <a:ext uri="{FF2B5EF4-FFF2-40B4-BE49-F238E27FC236}">
                <a16:creationId xmlns:a16="http://schemas.microsoft.com/office/drawing/2014/main" id="{03226225-8267-4914-B262-A502DCB3D158}"/>
              </a:ext>
            </a:extLst>
          </p:cNvPr>
          <p:cNvSpPr>
            <a:spLocks noGrp="1"/>
          </p:cNvSpPr>
          <p:nvPr>
            <p:ph idx="1"/>
          </p:nvPr>
        </p:nvSpPr>
        <p:spPr/>
        <p:txBody>
          <a:bodyPr>
            <a:normAutofit fontScale="85000" lnSpcReduction="20000"/>
          </a:bodyPr>
          <a:lstStyle/>
          <a:p>
            <a:r>
              <a:rPr lang="en-US" sz="3500" dirty="0"/>
              <a:t>The existence of correlation between two (or more) variables only implies that these variables: </a:t>
            </a:r>
          </a:p>
          <a:p>
            <a:endParaRPr lang="en-US" sz="3500" dirty="0"/>
          </a:p>
          <a:p>
            <a:r>
              <a:rPr lang="en-US" sz="3500" dirty="0"/>
              <a:t>Either tend to increase or decreased together</a:t>
            </a:r>
          </a:p>
          <a:p>
            <a:r>
              <a:rPr lang="en-US" sz="3500" dirty="0"/>
              <a:t>An increase (or decrease) in one is accompanied by the corresponding decrease (or increase) in the other. </a:t>
            </a:r>
          </a:p>
          <a:p>
            <a:endParaRPr lang="en-US" sz="3500" dirty="0"/>
          </a:p>
          <a:p>
            <a:pPr marL="0" indent="0">
              <a:buNone/>
            </a:pPr>
            <a:r>
              <a:rPr lang="en-US" sz="3500" i="1" dirty="0"/>
              <a:t># Correlation analysis does not answer the questions like why there is cause and effect between two variables. </a:t>
            </a:r>
            <a:br>
              <a:rPr lang="en-US" dirty="0"/>
            </a:br>
            <a:br>
              <a:rPr lang="en-US" dirty="0"/>
            </a:br>
            <a:endParaRPr lang="en-US" dirty="0"/>
          </a:p>
        </p:txBody>
      </p:sp>
    </p:spTree>
    <p:extLst>
      <p:ext uri="{BB962C8B-B14F-4D97-AF65-F5344CB8AC3E}">
        <p14:creationId xmlns:p14="http://schemas.microsoft.com/office/powerpoint/2010/main" val="1896102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034A-5DAA-4FB0-8018-F2CD252EE0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A41A03-DAAC-4B22-8C12-2A543334A170}"/>
              </a:ext>
            </a:extLst>
          </p:cNvPr>
          <p:cNvSpPr>
            <a:spLocks noGrp="1"/>
          </p:cNvSpPr>
          <p:nvPr>
            <p:ph idx="1"/>
          </p:nvPr>
        </p:nvSpPr>
        <p:spPr/>
        <p:txBody>
          <a:bodyPr/>
          <a:lstStyle/>
          <a:p>
            <a:r>
              <a:rPr lang="en-US" dirty="0"/>
              <a:t>F(2,12) = 22.59, </a:t>
            </a:r>
            <a:r>
              <a:rPr lang="el-GR" dirty="0"/>
              <a:t>α</a:t>
            </a:r>
            <a:r>
              <a:rPr lang="en-US" dirty="0"/>
              <a:t>=0.05 (level of significance)</a:t>
            </a:r>
          </a:p>
          <a:p>
            <a:endParaRPr lang="en-US" dirty="0"/>
          </a:p>
          <a:p>
            <a:r>
              <a:rPr lang="en-US" dirty="0"/>
              <a:t> The significance level, also denoted as alpha or α, is the probability of rejecting the null hypothesis when it is true.</a:t>
            </a:r>
          </a:p>
          <a:p>
            <a:r>
              <a:rPr lang="en-US" dirty="0"/>
              <a:t> For example, a significance level of 0.05 indicates a 5% risk of concluding that a difference exists when there is no actual difference.</a:t>
            </a:r>
          </a:p>
        </p:txBody>
      </p:sp>
    </p:spTree>
    <p:extLst>
      <p:ext uri="{BB962C8B-B14F-4D97-AF65-F5344CB8AC3E}">
        <p14:creationId xmlns:p14="http://schemas.microsoft.com/office/powerpoint/2010/main" val="4174571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1556-B421-41A0-989F-35440DB16786}"/>
              </a:ext>
            </a:extLst>
          </p:cNvPr>
          <p:cNvSpPr>
            <a:spLocks noGrp="1"/>
          </p:cNvSpPr>
          <p:nvPr>
            <p:ph type="title"/>
          </p:nvPr>
        </p:nvSpPr>
        <p:spPr/>
        <p:txBody>
          <a:bodyPr/>
          <a:lstStyle/>
          <a:p>
            <a:r>
              <a:rPr lang="en-US" b="1" dirty="0"/>
              <a:t>Table of F-statistics </a:t>
            </a:r>
            <a:r>
              <a:rPr lang="el-GR" b="1" dirty="0"/>
              <a:t>α</a:t>
            </a:r>
            <a:r>
              <a:rPr lang="en-US" b="1" dirty="0"/>
              <a:t>=0.05</a:t>
            </a:r>
            <a:r>
              <a:rPr lang="en-US" dirty="0"/>
              <a:t> </a:t>
            </a:r>
          </a:p>
        </p:txBody>
      </p:sp>
      <p:sp>
        <p:nvSpPr>
          <p:cNvPr id="3" name="Content Placeholder 2">
            <a:extLst>
              <a:ext uri="{FF2B5EF4-FFF2-40B4-BE49-F238E27FC236}">
                <a16:creationId xmlns:a16="http://schemas.microsoft.com/office/drawing/2014/main" id="{25A1A44A-77D0-4F0C-905F-6AA00222EA14}"/>
              </a:ext>
            </a:extLst>
          </p:cNvPr>
          <p:cNvSpPr>
            <a:spLocks noGrp="1"/>
          </p:cNvSpPr>
          <p:nvPr>
            <p:ph idx="1"/>
          </p:nvPr>
        </p:nvSpPr>
        <p:spPr/>
        <p:txBody>
          <a:bodyPr/>
          <a:lstStyle/>
          <a:p>
            <a:r>
              <a:rPr lang="en-US" dirty="0"/>
              <a:t>Calculate critical value using table</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A43FAF2E-4562-41A2-BE6D-596EAB233D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5678" y="2306292"/>
            <a:ext cx="7256394" cy="4404038"/>
          </a:xfrm>
          <a:prstGeom prst="rect">
            <a:avLst/>
          </a:prstGeom>
        </p:spPr>
      </p:pic>
    </p:spTree>
    <p:extLst>
      <p:ext uri="{BB962C8B-B14F-4D97-AF65-F5344CB8AC3E}">
        <p14:creationId xmlns:p14="http://schemas.microsoft.com/office/powerpoint/2010/main" val="2799013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7A55-B370-4B39-9831-B780795362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F27E98A-1243-4420-9D0D-7095E153D924}"/>
              </a:ext>
            </a:extLst>
          </p:cNvPr>
          <p:cNvPicPr>
            <a:picLocks noGrp="1" noChangeAspect="1"/>
          </p:cNvPicPr>
          <p:nvPr>
            <p:ph idx="1"/>
          </p:nvPr>
        </p:nvPicPr>
        <p:blipFill>
          <a:blip r:embed="rId2"/>
          <a:stretch>
            <a:fillRect/>
          </a:stretch>
        </p:blipFill>
        <p:spPr>
          <a:xfrm>
            <a:off x="82067" y="0"/>
            <a:ext cx="12027865" cy="6745357"/>
          </a:xfrm>
          <a:prstGeom prst="rect">
            <a:avLst/>
          </a:prstGeom>
        </p:spPr>
      </p:pic>
    </p:spTree>
    <p:extLst>
      <p:ext uri="{BB962C8B-B14F-4D97-AF65-F5344CB8AC3E}">
        <p14:creationId xmlns:p14="http://schemas.microsoft.com/office/powerpoint/2010/main" val="4260037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C347-FCBC-48BB-A328-0D773A41A076}"/>
              </a:ext>
            </a:extLst>
          </p:cNvPr>
          <p:cNvSpPr>
            <a:spLocks noGrp="1"/>
          </p:cNvSpPr>
          <p:nvPr>
            <p:ph type="title"/>
          </p:nvPr>
        </p:nvSpPr>
        <p:spPr/>
        <p:txBody>
          <a:bodyPr/>
          <a:lstStyle/>
          <a:p>
            <a:r>
              <a:rPr lang="en-US" dirty="0"/>
              <a:t>Two-Way ANOVA (Factorial Analysis)</a:t>
            </a:r>
          </a:p>
        </p:txBody>
      </p:sp>
      <p:sp>
        <p:nvSpPr>
          <p:cNvPr id="5" name="Content Placeholder 4">
            <a:extLst>
              <a:ext uri="{FF2B5EF4-FFF2-40B4-BE49-F238E27FC236}">
                <a16:creationId xmlns:a16="http://schemas.microsoft.com/office/drawing/2014/main" id="{328CF832-2C22-4676-8704-71D7F77DD9A7}"/>
              </a:ext>
            </a:extLst>
          </p:cNvPr>
          <p:cNvSpPr>
            <a:spLocks noGrp="1"/>
          </p:cNvSpPr>
          <p:nvPr>
            <p:ph idx="1"/>
          </p:nvPr>
        </p:nvSpPr>
        <p:spPr/>
        <p:txBody>
          <a:bodyPr/>
          <a:lstStyle/>
          <a:p>
            <a:r>
              <a:rPr lang="en-US" dirty="0"/>
              <a:t>The two-way analysis of variance (ANOVA) is an extension of the one-way ANOVA</a:t>
            </a:r>
          </a:p>
          <a:p>
            <a:r>
              <a:rPr lang="en-US" dirty="0"/>
              <a:t> It examines the influence of two different independent variables on one continuous dependent variable</a:t>
            </a:r>
          </a:p>
          <a:p>
            <a:r>
              <a:rPr lang="en-US" dirty="0"/>
              <a:t>The primary purpose of a two-way ANOVA is to understand if there is an interaction between the two independent variables on the dependent variable.</a:t>
            </a:r>
          </a:p>
        </p:txBody>
      </p:sp>
    </p:spTree>
    <p:extLst>
      <p:ext uri="{BB962C8B-B14F-4D97-AF65-F5344CB8AC3E}">
        <p14:creationId xmlns:p14="http://schemas.microsoft.com/office/powerpoint/2010/main" val="3429222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C5099A5-7E5D-4791-81F0-4101E17111CF}"/>
              </a:ext>
            </a:extLst>
          </p:cNvPr>
          <p:cNvPicPr>
            <a:picLocks noChangeAspect="1"/>
          </p:cNvPicPr>
          <p:nvPr/>
        </p:nvPicPr>
        <p:blipFill>
          <a:blip r:embed="rId2"/>
          <a:stretch>
            <a:fillRect/>
          </a:stretch>
        </p:blipFill>
        <p:spPr>
          <a:xfrm>
            <a:off x="2323835" y="353285"/>
            <a:ext cx="4731819" cy="6194749"/>
          </a:xfrm>
          <a:prstGeom prst="rect">
            <a:avLst/>
          </a:prstGeom>
        </p:spPr>
      </p:pic>
      <p:pic>
        <p:nvPicPr>
          <p:cNvPr id="7" name="Picture 6">
            <a:extLst>
              <a:ext uri="{FF2B5EF4-FFF2-40B4-BE49-F238E27FC236}">
                <a16:creationId xmlns:a16="http://schemas.microsoft.com/office/drawing/2014/main" id="{DEE420FC-F157-4C19-86B8-A5114EEB1D15}"/>
              </a:ext>
            </a:extLst>
          </p:cNvPr>
          <p:cNvPicPr>
            <a:picLocks noChangeAspect="1"/>
          </p:cNvPicPr>
          <p:nvPr/>
        </p:nvPicPr>
        <p:blipFill>
          <a:blip r:embed="rId3">
            <a:duotone>
              <a:prstClr val="black"/>
              <a:schemeClr val="accent1">
                <a:tint val="45000"/>
                <a:satMod val="400000"/>
              </a:schemeClr>
            </a:duotone>
          </a:blip>
          <a:stretch>
            <a:fillRect/>
          </a:stretch>
        </p:blipFill>
        <p:spPr>
          <a:xfrm>
            <a:off x="8553855" y="1722680"/>
            <a:ext cx="2462458" cy="2492859"/>
          </a:xfrm>
          <a:prstGeom prst="rect">
            <a:avLst/>
          </a:prstGeom>
        </p:spPr>
      </p:pic>
    </p:spTree>
    <p:extLst>
      <p:ext uri="{BB962C8B-B14F-4D97-AF65-F5344CB8AC3E}">
        <p14:creationId xmlns:p14="http://schemas.microsoft.com/office/powerpoint/2010/main" val="2251136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6D68-E11E-4E5E-931F-ED6118B6AA09}"/>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408E603C-50F9-41A8-8742-F0DEC1322910}"/>
              </a:ext>
            </a:extLst>
          </p:cNvPr>
          <p:cNvPicPr>
            <a:picLocks noGrp="1" noChangeAspect="1"/>
          </p:cNvPicPr>
          <p:nvPr>
            <p:ph idx="1"/>
          </p:nvPr>
        </p:nvPicPr>
        <p:blipFill>
          <a:blip r:embed="rId2"/>
          <a:stretch>
            <a:fillRect/>
          </a:stretch>
        </p:blipFill>
        <p:spPr>
          <a:xfrm>
            <a:off x="1463787" y="1825625"/>
            <a:ext cx="9264426" cy="4351338"/>
          </a:xfrm>
          <a:prstGeom prst="rect">
            <a:avLst/>
          </a:prstGeom>
        </p:spPr>
      </p:pic>
    </p:spTree>
    <p:extLst>
      <p:ext uri="{BB962C8B-B14F-4D97-AF65-F5344CB8AC3E}">
        <p14:creationId xmlns:p14="http://schemas.microsoft.com/office/powerpoint/2010/main" val="2960383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473601-5FED-46A0-ACA9-3F4C6C3DFD4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4067" y="295480"/>
            <a:ext cx="11743865" cy="5880032"/>
          </a:xfrm>
          <a:prstGeom prst="rect">
            <a:avLst/>
          </a:prstGeom>
        </p:spPr>
      </p:pic>
    </p:spTree>
    <p:extLst>
      <p:ext uri="{BB962C8B-B14F-4D97-AF65-F5344CB8AC3E}">
        <p14:creationId xmlns:p14="http://schemas.microsoft.com/office/powerpoint/2010/main" val="3665026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EF411-F0CC-44DE-8D97-CEAFD25549B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58FA649-7DB4-4C0C-B3C1-E25CC1E15BB2}"/>
              </a:ext>
            </a:extLst>
          </p:cNvPr>
          <p:cNvPicPr>
            <a:picLocks noGrp="1" noChangeAspect="1"/>
          </p:cNvPicPr>
          <p:nvPr>
            <p:ph idx="1"/>
          </p:nvPr>
        </p:nvPicPr>
        <p:blipFill>
          <a:blip r:embed="rId2"/>
          <a:stretch>
            <a:fillRect/>
          </a:stretch>
        </p:blipFill>
        <p:spPr>
          <a:xfrm>
            <a:off x="713676" y="1462086"/>
            <a:ext cx="10289516" cy="4701647"/>
          </a:xfrm>
          <a:prstGeom prst="rect">
            <a:avLst/>
          </a:prstGeom>
        </p:spPr>
      </p:pic>
    </p:spTree>
    <p:extLst>
      <p:ext uri="{BB962C8B-B14F-4D97-AF65-F5344CB8AC3E}">
        <p14:creationId xmlns:p14="http://schemas.microsoft.com/office/powerpoint/2010/main" val="510717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FC29C-6D97-409A-841B-43411D467091}"/>
              </a:ext>
            </a:extLst>
          </p:cNvPr>
          <p:cNvSpPr>
            <a:spLocks noGrp="1"/>
          </p:cNvSpPr>
          <p:nvPr>
            <p:ph type="title"/>
          </p:nvPr>
        </p:nvSpPr>
        <p:spPr/>
        <p:txBody>
          <a:bodyPr/>
          <a:lstStyle/>
          <a:p>
            <a:r>
              <a:rPr lang="en-US" dirty="0"/>
              <a:t>Sum of squares for 1</a:t>
            </a:r>
            <a:r>
              <a:rPr lang="en-US" baseline="30000" dirty="0"/>
              <a:t>st</a:t>
            </a:r>
            <a:r>
              <a:rPr lang="en-US" dirty="0"/>
              <a:t> Factor (Gender)</a:t>
            </a:r>
          </a:p>
        </p:txBody>
      </p:sp>
      <p:pic>
        <p:nvPicPr>
          <p:cNvPr id="8" name="Picture 7">
            <a:extLst>
              <a:ext uri="{FF2B5EF4-FFF2-40B4-BE49-F238E27FC236}">
                <a16:creationId xmlns:a16="http://schemas.microsoft.com/office/drawing/2014/main" id="{A8A504FB-704E-4C00-9A4C-F89E2C6C795C}"/>
              </a:ext>
            </a:extLst>
          </p:cNvPr>
          <p:cNvPicPr>
            <a:picLocks noChangeAspect="1"/>
          </p:cNvPicPr>
          <p:nvPr/>
        </p:nvPicPr>
        <p:blipFill>
          <a:blip r:embed="rId2"/>
          <a:stretch>
            <a:fillRect/>
          </a:stretch>
        </p:blipFill>
        <p:spPr>
          <a:xfrm>
            <a:off x="838200" y="1781351"/>
            <a:ext cx="10944225" cy="4943475"/>
          </a:xfrm>
          <a:prstGeom prst="rect">
            <a:avLst/>
          </a:prstGeom>
        </p:spPr>
      </p:pic>
    </p:spTree>
    <p:extLst>
      <p:ext uri="{BB962C8B-B14F-4D97-AF65-F5344CB8AC3E}">
        <p14:creationId xmlns:p14="http://schemas.microsoft.com/office/powerpoint/2010/main" val="1467641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AB10-8216-4950-80DC-892E4BB47405}"/>
              </a:ext>
            </a:extLst>
          </p:cNvPr>
          <p:cNvSpPr>
            <a:spLocks noGrp="1"/>
          </p:cNvSpPr>
          <p:nvPr>
            <p:ph type="title"/>
          </p:nvPr>
        </p:nvSpPr>
        <p:spPr/>
        <p:txBody>
          <a:bodyPr/>
          <a:lstStyle/>
          <a:p>
            <a:r>
              <a:rPr lang="en-US" dirty="0"/>
              <a:t>Sum of squares for 2</a:t>
            </a:r>
            <a:r>
              <a:rPr lang="en-US" baseline="30000" dirty="0"/>
              <a:t>nd</a:t>
            </a:r>
            <a:r>
              <a:rPr lang="en-US" dirty="0"/>
              <a:t>  Factor (Age)</a:t>
            </a:r>
          </a:p>
        </p:txBody>
      </p:sp>
      <p:pic>
        <p:nvPicPr>
          <p:cNvPr id="4" name="Content Placeholder 3">
            <a:extLst>
              <a:ext uri="{FF2B5EF4-FFF2-40B4-BE49-F238E27FC236}">
                <a16:creationId xmlns:a16="http://schemas.microsoft.com/office/drawing/2014/main" id="{C92ADA36-1C30-43CF-A5A0-99A5E6FB756F}"/>
              </a:ext>
            </a:extLst>
          </p:cNvPr>
          <p:cNvPicPr>
            <a:picLocks noGrp="1" noChangeAspect="1"/>
          </p:cNvPicPr>
          <p:nvPr>
            <p:ph idx="1"/>
          </p:nvPr>
        </p:nvPicPr>
        <p:blipFill>
          <a:blip r:embed="rId2"/>
          <a:stretch>
            <a:fillRect/>
          </a:stretch>
        </p:blipFill>
        <p:spPr>
          <a:xfrm>
            <a:off x="1462709" y="1825625"/>
            <a:ext cx="9266582" cy="4351338"/>
          </a:xfrm>
          <a:prstGeom prst="rect">
            <a:avLst/>
          </a:prstGeom>
        </p:spPr>
      </p:pic>
    </p:spTree>
    <p:extLst>
      <p:ext uri="{BB962C8B-B14F-4D97-AF65-F5344CB8AC3E}">
        <p14:creationId xmlns:p14="http://schemas.microsoft.com/office/powerpoint/2010/main" val="46863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648B-2767-4278-BE14-30540F561992}"/>
              </a:ext>
            </a:extLst>
          </p:cNvPr>
          <p:cNvSpPr>
            <a:spLocks noGrp="1"/>
          </p:cNvSpPr>
          <p:nvPr>
            <p:ph type="title"/>
          </p:nvPr>
        </p:nvSpPr>
        <p:spPr/>
        <p:txBody>
          <a:bodyPr/>
          <a:lstStyle/>
          <a:p>
            <a:r>
              <a:rPr lang="en-US" dirty="0"/>
              <a:t>Types of Correlation</a:t>
            </a:r>
          </a:p>
        </p:txBody>
      </p:sp>
      <p:graphicFrame>
        <p:nvGraphicFramePr>
          <p:cNvPr id="5" name="Content Placeholder 4">
            <a:extLst>
              <a:ext uri="{FF2B5EF4-FFF2-40B4-BE49-F238E27FC236}">
                <a16:creationId xmlns:a16="http://schemas.microsoft.com/office/drawing/2014/main" id="{E574A9AF-D19E-4BB5-AB30-C522429540C0}"/>
              </a:ext>
            </a:extLst>
          </p:cNvPr>
          <p:cNvGraphicFramePr>
            <a:graphicFrameLocks noGrp="1"/>
          </p:cNvGraphicFramePr>
          <p:nvPr>
            <p:ph idx="1"/>
            <p:extLst>
              <p:ext uri="{D42A27DB-BD31-4B8C-83A1-F6EECF244321}">
                <p14:modId xmlns:p14="http://schemas.microsoft.com/office/powerpoint/2010/main" val="1873078870"/>
              </p:ext>
            </p:extLst>
          </p:nvPr>
        </p:nvGraphicFramePr>
        <p:xfrm>
          <a:off x="747889" y="1817512"/>
          <a:ext cx="10515600" cy="2141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7">
            <a:extLst>
              <a:ext uri="{FF2B5EF4-FFF2-40B4-BE49-F238E27FC236}">
                <a16:creationId xmlns:a16="http://schemas.microsoft.com/office/drawing/2014/main" id="{8C498C8B-319E-4766-8D0C-50D1E7D51232}"/>
              </a:ext>
            </a:extLst>
          </p:cNvPr>
          <p:cNvSpPr/>
          <p:nvPr/>
        </p:nvSpPr>
        <p:spPr>
          <a:xfrm>
            <a:off x="747889" y="4059941"/>
            <a:ext cx="2954867" cy="1448330"/>
          </a:xfrm>
          <a:prstGeom prst="roundRect">
            <a:avLst/>
          </a:prstGeom>
          <a:solidFill>
            <a:schemeClr val="accent5">
              <a:lumMod val="20000"/>
              <a:lumOff val="80000"/>
            </a:schemeClr>
          </a:solidFill>
          <a:ln w="19050">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Positive correlation</a:t>
            </a:r>
          </a:p>
          <a:p>
            <a:pPr marL="285750" indent="-285750">
              <a:buFont typeface="Arial" panose="020B0604020202020204" pitchFamily="34" charset="0"/>
              <a:buChar char="•"/>
            </a:pPr>
            <a:r>
              <a:rPr lang="en-US" dirty="0"/>
              <a:t>Negative correlation</a:t>
            </a:r>
          </a:p>
          <a:p>
            <a:pPr marL="285750" indent="-285750">
              <a:buFont typeface="Arial" panose="020B0604020202020204" pitchFamily="34" charset="0"/>
              <a:buChar char="•"/>
            </a:pPr>
            <a:r>
              <a:rPr lang="en-US" dirty="0"/>
              <a:t>Zero Correlation</a:t>
            </a:r>
            <a:br>
              <a:rPr lang="en-US" dirty="0"/>
            </a:br>
            <a:br>
              <a:rPr lang="en-US" dirty="0"/>
            </a:br>
            <a:endParaRPr lang="en-US" dirty="0"/>
          </a:p>
        </p:txBody>
      </p:sp>
      <p:sp>
        <p:nvSpPr>
          <p:cNvPr id="9" name="Rectangle: Rounded Corners 8">
            <a:extLst>
              <a:ext uri="{FF2B5EF4-FFF2-40B4-BE49-F238E27FC236}">
                <a16:creationId xmlns:a16="http://schemas.microsoft.com/office/drawing/2014/main" id="{141EDA66-2C8E-44D2-9A51-F7B9F1B5BED5}"/>
              </a:ext>
            </a:extLst>
          </p:cNvPr>
          <p:cNvSpPr/>
          <p:nvPr/>
        </p:nvSpPr>
        <p:spPr>
          <a:xfrm>
            <a:off x="4354689" y="4059941"/>
            <a:ext cx="3302000" cy="1448331"/>
          </a:xfrm>
          <a:prstGeom prst="roundRect">
            <a:avLst>
              <a:gd name="adj" fmla="val 16667"/>
            </a:avLst>
          </a:prstGeom>
          <a:solidFill>
            <a:schemeClr val="accent5">
              <a:lumMod val="20000"/>
              <a:lumOff val="80000"/>
            </a:schemeClr>
          </a:solidFill>
          <a:ln w="19050">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fr-FR" dirty="0"/>
              <a:t>Simple </a:t>
            </a:r>
            <a:r>
              <a:rPr lang="en-US" dirty="0"/>
              <a:t>correlation</a:t>
            </a:r>
          </a:p>
          <a:p>
            <a:pPr marL="285750" indent="-285750">
              <a:buFont typeface="Arial" panose="020B0604020202020204" pitchFamily="34" charset="0"/>
              <a:buChar char="•"/>
            </a:pPr>
            <a:r>
              <a:rPr lang="fr-FR" dirty="0"/>
              <a:t>Partial </a:t>
            </a:r>
            <a:r>
              <a:rPr lang="en-US" dirty="0"/>
              <a:t>correlation</a:t>
            </a:r>
          </a:p>
          <a:p>
            <a:pPr marL="285750" indent="-285750">
              <a:buFont typeface="Arial" panose="020B0604020202020204" pitchFamily="34" charset="0"/>
              <a:buChar char="•"/>
            </a:pPr>
            <a:r>
              <a:rPr lang="fr-FR" dirty="0"/>
              <a:t>Multiple </a:t>
            </a:r>
            <a:r>
              <a:rPr lang="en-US" dirty="0"/>
              <a:t>correlation</a:t>
            </a:r>
            <a:br>
              <a:rPr lang="fr-FR" dirty="0"/>
            </a:br>
            <a:br>
              <a:rPr lang="fr-FR" dirty="0"/>
            </a:br>
            <a:endParaRPr lang="en-US" dirty="0"/>
          </a:p>
        </p:txBody>
      </p:sp>
      <p:sp>
        <p:nvSpPr>
          <p:cNvPr id="10" name="Rectangle: Rounded Corners 9">
            <a:extLst>
              <a:ext uri="{FF2B5EF4-FFF2-40B4-BE49-F238E27FC236}">
                <a16:creationId xmlns:a16="http://schemas.microsoft.com/office/drawing/2014/main" id="{6C041241-C45D-4707-AB1B-0BF8C6C64298}"/>
              </a:ext>
            </a:extLst>
          </p:cNvPr>
          <p:cNvSpPr/>
          <p:nvPr/>
        </p:nvSpPr>
        <p:spPr>
          <a:xfrm>
            <a:off x="8308622" y="4059941"/>
            <a:ext cx="2954867" cy="1448331"/>
          </a:xfrm>
          <a:prstGeom prst="roundRect">
            <a:avLst/>
          </a:prstGeom>
          <a:solidFill>
            <a:schemeClr val="accent5">
              <a:lumMod val="20000"/>
              <a:lumOff val="80000"/>
            </a:schemeClr>
          </a:solidFill>
          <a:ln w="19050">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dirty="0"/>
              <a:t>Linear correlation</a:t>
            </a:r>
          </a:p>
          <a:p>
            <a:pPr marL="285750" indent="-285750">
              <a:buFont typeface="Arial" panose="020B0604020202020204" pitchFamily="34" charset="0"/>
              <a:buChar char="•"/>
            </a:pPr>
            <a:r>
              <a:rPr lang="en-US" dirty="0"/>
              <a:t>Non – linear correlation</a:t>
            </a:r>
            <a:br>
              <a:rPr lang="en-US" dirty="0"/>
            </a:br>
            <a:br>
              <a:rPr lang="en-US" dirty="0"/>
            </a:br>
            <a:endParaRPr lang="en-US" dirty="0"/>
          </a:p>
        </p:txBody>
      </p:sp>
    </p:spTree>
    <p:extLst>
      <p:ext uri="{BB962C8B-B14F-4D97-AF65-F5344CB8AC3E}">
        <p14:creationId xmlns:p14="http://schemas.microsoft.com/office/powerpoint/2010/main" val="128301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B7B37-BF93-4D32-B2F1-E57F93EC1330}"/>
              </a:ext>
            </a:extLst>
          </p:cNvPr>
          <p:cNvSpPr>
            <a:spLocks noGrp="1"/>
          </p:cNvSpPr>
          <p:nvPr>
            <p:ph type="title"/>
          </p:nvPr>
        </p:nvSpPr>
        <p:spPr/>
        <p:txBody>
          <a:bodyPr/>
          <a:lstStyle/>
          <a:p>
            <a:r>
              <a:rPr lang="en-US" dirty="0"/>
              <a:t>Sum of squares for 2</a:t>
            </a:r>
            <a:r>
              <a:rPr lang="en-US" baseline="30000" dirty="0"/>
              <a:t>nd</a:t>
            </a:r>
            <a:r>
              <a:rPr lang="en-US" dirty="0"/>
              <a:t>  Factor (Age)</a:t>
            </a:r>
          </a:p>
        </p:txBody>
      </p:sp>
      <p:pic>
        <p:nvPicPr>
          <p:cNvPr id="4" name="Content Placeholder 3">
            <a:extLst>
              <a:ext uri="{FF2B5EF4-FFF2-40B4-BE49-F238E27FC236}">
                <a16:creationId xmlns:a16="http://schemas.microsoft.com/office/drawing/2014/main" id="{85FADA32-46D3-4EBE-A2CA-6AC3BD0C4619}"/>
              </a:ext>
            </a:extLst>
          </p:cNvPr>
          <p:cNvPicPr>
            <a:picLocks noGrp="1" noChangeAspect="1"/>
          </p:cNvPicPr>
          <p:nvPr>
            <p:ph idx="1"/>
          </p:nvPr>
        </p:nvPicPr>
        <p:blipFill>
          <a:blip r:embed="rId2"/>
          <a:stretch>
            <a:fillRect/>
          </a:stretch>
        </p:blipFill>
        <p:spPr>
          <a:xfrm>
            <a:off x="1479695" y="1690688"/>
            <a:ext cx="9232610" cy="4530019"/>
          </a:xfrm>
          <a:prstGeom prst="rect">
            <a:avLst/>
          </a:prstGeom>
        </p:spPr>
      </p:pic>
    </p:spTree>
    <p:extLst>
      <p:ext uri="{BB962C8B-B14F-4D97-AF65-F5344CB8AC3E}">
        <p14:creationId xmlns:p14="http://schemas.microsoft.com/office/powerpoint/2010/main" val="3737119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8BEF-4272-42CA-8142-8F23E2D84505}"/>
              </a:ext>
            </a:extLst>
          </p:cNvPr>
          <p:cNvSpPr>
            <a:spLocks noGrp="1"/>
          </p:cNvSpPr>
          <p:nvPr>
            <p:ph type="title"/>
          </p:nvPr>
        </p:nvSpPr>
        <p:spPr/>
        <p:txBody>
          <a:bodyPr/>
          <a:lstStyle/>
          <a:p>
            <a:r>
              <a:rPr lang="en-US" dirty="0"/>
              <a:t>Sum of squares within (Error)</a:t>
            </a:r>
          </a:p>
        </p:txBody>
      </p:sp>
      <p:pic>
        <p:nvPicPr>
          <p:cNvPr id="4" name="Content Placeholder 3">
            <a:extLst>
              <a:ext uri="{FF2B5EF4-FFF2-40B4-BE49-F238E27FC236}">
                <a16:creationId xmlns:a16="http://schemas.microsoft.com/office/drawing/2014/main" id="{B49C954E-A859-4F34-8B67-31FEBE3CE86C}"/>
              </a:ext>
            </a:extLst>
          </p:cNvPr>
          <p:cNvPicPr>
            <a:picLocks noGrp="1" noChangeAspect="1"/>
          </p:cNvPicPr>
          <p:nvPr>
            <p:ph idx="1"/>
          </p:nvPr>
        </p:nvPicPr>
        <p:blipFill>
          <a:blip r:embed="rId2"/>
          <a:stretch>
            <a:fillRect/>
          </a:stretch>
        </p:blipFill>
        <p:spPr>
          <a:xfrm>
            <a:off x="2042774" y="1599847"/>
            <a:ext cx="8320425" cy="4594149"/>
          </a:xfrm>
          <a:prstGeom prst="rect">
            <a:avLst/>
          </a:prstGeom>
        </p:spPr>
      </p:pic>
    </p:spTree>
    <p:extLst>
      <p:ext uri="{BB962C8B-B14F-4D97-AF65-F5344CB8AC3E}">
        <p14:creationId xmlns:p14="http://schemas.microsoft.com/office/powerpoint/2010/main" val="3743961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E8C30-E015-4B2E-B765-882693DFADF8}"/>
              </a:ext>
            </a:extLst>
          </p:cNvPr>
          <p:cNvSpPr>
            <a:spLocks noGrp="1"/>
          </p:cNvSpPr>
          <p:nvPr>
            <p:ph type="title"/>
          </p:nvPr>
        </p:nvSpPr>
        <p:spPr/>
        <p:txBody>
          <a:bodyPr/>
          <a:lstStyle/>
          <a:p>
            <a:r>
              <a:rPr lang="en-US" dirty="0"/>
              <a:t>Total sum of square</a:t>
            </a:r>
          </a:p>
        </p:txBody>
      </p:sp>
      <p:pic>
        <p:nvPicPr>
          <p:cNvPr id="4" name="Content Placeholder 3">
            <a:extLst>
              <a:ext uri="{FF2B5EF4-FFF2-40B4-BE49-F238E27FC236}">
                <a16:creationId xmlns:a16="http://schemas.microsoft.com/office/drawing/2014/main" id="{D9C28404-9CA2-422C-8765-298BB584A1BE}"/>
              </a:ext>
            </a:extLst>
          </p:cNvPr>
          <p:cNvPicPr>
            <a:picLocks noGrp="1" noChangeAspect="1"/>
          </p:cNvPicPr>
          <p:nvPr>
            <p:ph idx="1"/>
          </p:nvPr>
        </p:nvPicPr>
        <p:blipFill>
          <a:blip r:embed="rId2"/>
          <a:stretch>
            <a:fillRect/>
          </a:stretch>
        </p:blipFill>
        <p:spPr>
          <a:xfrm>
            <a:off x="2882367" y="1260380"/>
            <a:ext cx="4683293" cy="5377114"/>
          </a:xfrm>
          <a:prstGeom prst="rect">
            <a:avLst/>
          </a:prstGeom>
        </p:spPr>
      </p:pic>
    </p:spTree>
    <p:extLst>
      <p:ext uri="{BB962C8B-B14F-4D97-AF65-F5344CB8AC3E}">
        <p14:creationId xmlns:p14="http://schemas.microsoft.com/office/powerpoint/2010/main" val="751270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9DAC-5697-48B1-9C82-4B13EBAF9F2A}"/>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D35FCD64-C9DD-40A4-BF6B-FB4191764182}"/>
              </a:ext>
            </a:extLst>
          </p:cNvPr>
          <p:cNvPicPr>
            <a:picLocks noGrp="1" noChangeAspect="1"/>
          </p:cNvPicPr>
          <p:nvPr>
            <p:ph idx="1"/>
          </p:nvPr>
        </p:nvPicPr>
        <p:blipFill>
          <a:blip r:embed="rId2"/>
          <a:stretch>
            <a:fillRect/>
          </a:stretch>
        </p:blipFill>
        <p:spPr>
          <a:xfrm>
            <a:off x="3422086" y="1690688"/>
            <a:ext cx="5347827" cy="4351338"/>
          </a:xfrm>
          <a:prstGeom prst="rect">
            <a:avLst/>
          </a:prstGeom>
        </p:spPr>
      </p:pic>
    </p:spTree>
    <p:extLst>
      <p:ext uri="{BB962C8B-B14F-4D97-AF65-F5344CB8AC3E}">
        <p14:creationId xmlns:p14="http://schemas.microsoft.com/office/powerpoint/2010/main" val="610562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7BCF-74B2-44CE-8F93-FF1879A95CC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4B64939-089F-4CDF-B589-39DCFD83DE3D}"/>
              </a:ext>
            </a:extLst>
          </p:cNvPr>
          <p:cNvPicPr>
            <a:picLocks noGrp="1" noChangeAspect="1"/>
          </p:cNvPicPr>
          <p:nvPr>
            <p:ph idx="1"/>
          </p:nvPr>
        </p:nvPicPr>
        <p:blipFill>
          <a:blip r:embed="rId2"/>
          <a:stretch>
            <a:fillRect/>
          </a:stretch>
        </p:blipFill>
        <p:spPr>
          <a:xfrm>
            <a:off x="2180871" y="2947987"/>
            <a:ext cx="8767090" cy="1325563"/>
          </a:xfrm>
          <a:prstGeom prst="rect">
            <a:avLst/>
          </a:prstGeom>
        </p:spPr>
      </p:pic>
    </p:spTree>
    <p:extLst>
      <p:ext uri="{BB962C8B-B14F-4D97-AF65-F5344CB8AC3E}">
        <p14:creationId xmlns:p14="http://schemas.microsoft.com/office/powerpoint/2010/main" val="1635403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07103-516D-414F-8B19-E31C37402457}"/>
              </a:ext>
            </a:extLst>
          </p:cNvPr>
          <p:cNvSpPr>
            <a:spLocks noGrp="1"/>
          </p:cNvSpPr>
          <p:nvPr>
            <p:ph type="title"/>
          </p:nvPr>
        </p:nvSpPr>
        <p:spPr/>
        <p:txBody>
          <a:bodyPr/>
          <a:lstStyle/>
          <a:p>
            <a:r>
              <a:rPr lang="en-US" dirty="0"/>
              <a:t>Degrees of freedom</a:t>
            </a:r>
          </a:p>
        </p:txBody>
      </p:sp>
      <p:sp>
        <p:nvSpPr>
          <p:cNvPr id="3" name="Content Placeholder 2">
            <a:extLst>
              <a:ext uri="{FF2B5EF4-FFF2-40B4-BE49-F238E27FC236}">
                <a16:creationId xmlns:a16="http://schemas.microsoft.com/office/drawing/2014/main" id="{09966FA5-64BF-4304-B457-AF78B7414243}"/>
              </a:ext>
            </a:extLst>
          </p:cNvPr>
          <p:cNvSpPr>
            <a:spLocks noGrp="1"/>
          </p:cNvSpPr>
          <p:nvPr>
            <p:ph idx="1"/>
          </p:nvPr>
        </p:nvSpPr>
        <p:spPr/>
        <p:txBody>
          <a:bodyPr/>
          <a:lstStyle/>
          <a:p>
            <a:r>
              <a:rPr lang="en-US" dirty="0"/>
              <a:t>1</a:t>
            </a:r>
            <a:r>
              <a:rPr lang="en-US" baseline="30000" dirty="0"/>
              <a:t>st</a:t>
            </a:r>
            <a:r>
              <a:rPr lang="en-US" dirty="0"/>
              <a:t> factor gender </a:t>
            </a:r>
            <a:r>
              <a:rPr lang="en-US" dirty="0" err="1"/>
              <a:t>d.f</a:t>
            </a:r>
            <a:r>
              <a:rPr lang="en-US" dirty="0"/>
              <a:t> = Number of rows -1 = 2-1  = 1</a:t>
            </a:r>
          </a:p>
          <a:p>
            <a:r>
              <a:rPr lang="en-US" dirty="0"/>
              <a:t>2</a:t>
            </a:r>
            <a:r>
              <a:rPr lang="en-US" baseline="30000" dirty="0"/>
              <a:t>nd</a:t>
            </a:r>
            <a:r>
              <a:rPr lang="en-US" dirty="0"/>
              <a:t> factor Age </a:t>
            </a:r>
            <a:r>
              <a:rPr lang="en-US" dirty="0" err="1"/>
              <a:t>d.f</a:t>
            </a:r>
            <a:r>
              <a:rPr lang="en-US" dirty="0"/>
              <a:t> = Number of Column -1 = 3-1  = 2</a:t>
            </a:r>
          </a:p>
          <a:p>
            <a:r>
              <a:rPr lang="en-US" dirty="0"/>
              <a:t>Degree of freedom for sum of square of both factor</a:t>
            </a:r>
          </a:p>
          <a:p>
            <a:pPr marL="0" indent="0">
              <a:buNone/>
            </a:pPr>
            <a:r>
              <a:rPr lang="en-US" dirty="0"/>
              <a:t>= 1</a:t>
            </a:r>
            <a:r>
              <a:rPr lang="en-US" baseline="30000" dirty="0"/>
              <a:t>st</a:t>
            </a:r>
            <a:r>
              <a:rPr lang="en-US" dirty="0"/>
              <a:t> factor gender </a:t>
            </a:r>
            <a:r>
              <a:rPr lang="en-US" dirty="0" err="1"/>
              <a:t>d.f</a:t>
            </a:r>
            <a:r>
              <a:rPr lang="en-US" dirty="0"/>
              <a:t> × 2</a:t>
            </a:r>
            <a:r>
              <a:rPr lang="en-US" baseline="30000" dirty="0"/>
              <a:t>nd</a:t>
            </a:r>
            <a:r>
              <a:rPr lang="en-US" dirty="0"/>
              <a:t> factor Age </a:t>
            </a:r>
            <a:r>
              <a:rPr lang="en-US" dirty="0" err="1"/>
              <a:t>d.f</a:t>
            </a:r>
            <a:r>
              <a:rPr lang="en-US" dirty="0"/>
              <a:t> </a:t>
            </a:r>
          </a:p>
          <a:p>
            <a:pPr marL="0" indent="0">
              <a:buNone/>
            </a:pPr>
            <a:r>
              <a:rPr lang="en-US" dirty="0"/>
              <a:t>= 1 × 2</a:t>
            </a:r>
          </a:p>
          <a:p>
            <a:pPr marL="0" indent="0">
              <a:buNone/>
            </a:pPr>
            <a:r>
              <a:rPr lang="en-US" dirty="0"/>
              <a:t>= 2</a:t>
            </a:r>
          </a:p>
          <a:p>
            <a:endParaRPr lang="en-US" dirty="0"/>
          </a:p>
        </p:txBody>
      </p:sp>
    </p:spTree>
    <p:extLst>
      <p:ext uri="{BB962C8B-B14F-4D97-AF65-F5344CB8AC3E}">
        <p14:creationId xmlns:p14="http://schemas.microsoft.com/office/powerpoint/2010/main" val="4110103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F432-58D0-4132-B406-78059451461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0218B47-89B6-48B6-A9D3-3F47C6468BFA}"/>
              </a:ext>
            </a:extLst>
          </p:cNvPr>
          <p:cNvPicPr>
            <a:picLocks noGrp="1" noChangeAspect="1"/>
          </p:cNvPicPr>
          <p:nvPr>
            <p:ph idx="1"/>
          </p:nvPr>
        </p:nvPicPr>
        <p:blipFill>
          <a:blip r:embed="rId2"/>
          <a:stretch>
            <a:fillRect/>
          </a:stretch>
        </p:blipFill>
        <p:spPr>
          <a:xfrm>
            <a:off x="1355854" y="1825625"/>
            <a:ext cx="9480291" cy="4351338"/>
          </a:xfrm>
          <a:prstGeom prst="rect">
            <a:avLst/>
          </a:prstGeom>
        </p:spPr>
      </p:pic>
    </p:spTree>
    <p:extLst>
      <p:ext uri="{BB962C8B-B14F-4D97-AF65-F5344CB8AC3E}">
        <p14:creationId xmlns:p14="http://schemas.microsoft.com/office/powerpoint/2010/main" val="1763448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E59E-DC45-4BF3-98C6-64BDB728318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2F56638-3440-43A7-8440-C9771955E517}"/>
              </a:ext>
            </a:extLst>
          </p:cNvPr>
          <p:cNvPicPr>
            <a:picLocks noGrp="1" noChangeAspect="1"/>
          </p:cNvPicPr>
          <p:nvPr>
            <p:ph idx="1"/>
          </p:nvPr>
        </p:nvPicPr>
        <p:blipFill>
          <a:blip r:embed="rId2"/>
          <a:stretch>
            <a:fillRect/>
          </a:stretch>
        </p:blipFill>
        <p:spPr>
          <a:xfrm>
            <a:off x="2618165" y="1825625"/>
            <a:ext cx="6955670" cy="4351338"/>
          </a:xfrm>
          <a:prstGeom prst="rect">
            <a:avLst/>
          </a:prstGeom>
        </p:spPr>
      </p:pic>
    </p:spTree>
    <p:extLst>
      <p:ext uri="{BB962C8B-B14F-4D97-AF65-F5344CB8AC3E}">
        <p14:creationId xmlns:p14="http://schemas.microsoft.com/office/powerpoint/2010/main" val="878699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BFD4-3F81-4802-896A-C9ADEC6887EC}"/>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E21CAE5E-210F-442E-BC39-9DB4065F60DD}"/>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AD82EC29-1384-41D0-B709-79C57887DFF2}"/>
              </a:ext>
            </a:extLst>
          </p:cNvPr>
          <p:cNvPicPr>
            <a:picLocks noChangeAspect="1"/>
          </p:cNvPicPr>
          <p:nvPr/>
        </p:nvPicPr>
        <p:blipFill>
          <a:blip r:embed="rId2"/>
          <a:stretch>
            <a:fillRect/>
          </a:stretch>
        </p:blipFill>
        <p:spPr>
          <a:xfrm>
            <a:off x="333375" y="1238250"/>
            <a:ext cx="11525250" cy="4381500"/>
          </a:xfrm>
          <a:prstGeom prst="rect">
            <a:avLst/>
          </a:prstGeom>
        </p:spPr>
      </p:pic>
    </p:spTree>
    <p:extLst>
      <p:ext uri="{BB962C8B-B14F-4D97-AF65-F5344CB8AC3E}">
        <p14:creationId xmlns:p14="http://schemas.microsoft.com/office/powerpoint/2010/main" val="1358693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0346-D866-4060-9B67-1C50BCA8F2E7}"/>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C4347890-A05E-46E5-B927-570B4567AD5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EAED1F5-902F-4EA3-9E14-A128990888BD}"/>
              </a:ext>
            </a:extLst>
          </p:cNvPr>
          <p:cNvPicPr>
            <a:picLocks noChangeAspect="1"/>
          </p:cNvPicPr>
          <p:nvPr/>
        </p:nvPicPr>
        <p:blipFill>
          <a:blip r:embed="rId2"/>
          <a:stretch>
            <a:fillRect/>
          </a:stretch>
        </p:blipFill>
        <p:spPr>
          <a:xfrm>
            <a:off x="1476375" y="838200"/>
            <a:ext cx="9239250" cy="5181600"/>
          </a:xfrm>
          <a:prstGeom prst="rect">
            <a:avLst/>
          </a:prstGeom>
        </p:spPr>
      </p:pic>
    </p:spTree>
    <p:extLst>
      <p:ext uri="{BB962C8B-B14F-4D97-AF65-F5344CB8AC3E}">
        <p14:creationId xmlns:p14="http://schemas.microsoft.com/office/powerpoint/2010/main" val="273911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0361-FC89-43EE-AD9D-9F9B8834F10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C37E34F-F5E5-425D-827F-2BE56A3D47FC}"/>
              </a:ext>
            </a:extLst>
          </p:cNvPr>
          <p:cNvSpPr>
            <a:spLocks noGrp="1"/>
          </p:cNvSpPr>
          <p:nvPr>
            <p:ph idx="1"/>
          </p:nvPr>
        </p:nvSpPr>
        <p:spPr/>
        <p:txBody>
          <a:bodyPr>
            <a:normAutofit fontScale="47500" lnSpcReduction="20000"/>
          </a:bodyPr>
          <a:lstStyle/>
          <a:p>
            <a:pPr marL="0" indent="0">
              <a:buNone/>
            </a:pPr>
            <a:r>
              <a:rPr lang="en-US" sz="5900" b="1" i="1" u="sng" dirty="0"/>
              <a:t>Positive Correlation</a:t>
            </a:r>
          </a:p>
          <a:p>
            <a:pPr marL="0" indent="0">
              <a:buNone/>
            </a:pPr>
            <a:endParaRPr lang="en-US" sz="4000" b="1" i="1" dirty="0"/>
          </a:p>
          <a:p>
            <a:r>
              <a:rPr lang="en-US" sz="5100" dirty="0"/>
              <a:t>When two variables move in the same direction then the correlation between these two variables is said to be Positive Correlation. </a:t>
            </a:r>
          </a:p>
          <a:p>
            <a:r>
              <a:rPr lang="en-US" sz="5100" dirty="0"/>
              <a:t>When the value of one variable increases, the value of other value also increases at the same rate. </a:t>
            </a:r>
          </a:p>
          <a:p>
            <a:endParaRPr lang="en-US" sz="5100" dirty="0"/>
          </a:p>
          <a:p>
            <a:pPr marL="0" indent="0">
              <a:buNone/>
            </a:pPr>
            <a:r>
              <a:rPr lang="en-US" sz="5900" b="1" i="1" u="sng" dirty="0"/>
              <a:t>Negative Correlation</a:t>
            </a:r>
            <a:r>
              <a:rPr lang="en-US" sz="5900" i="1" u="sng" dirty="0"/>
              <a:t> </a:t>
            </a:r>
            <a:endParaRPr lang="en-US" sz="4000" i="1" u="sng" dirty="0"/>
          </a:p>
          <a:p>
            <a:r>
              <a:rPr lang="en-US" sz="5000" dirty="0"/>
              <a:t>In this type of correlation, the two variables move in the opposite direction.</a:t>
            </a:r>
          </a:p>
          <a:p>
            <a:r>
              <a:rPr lang="en-US" sz="5000" dirty="0"/>
              <a:t> When the value of one variable increases, the value of the other variable decreases. </a:t>
            </a:r>
            <a:br>
              <a:rPr lang="en-US" sz="5000" dirty="0"/>
            </a:br>
            <a:br>
              <a:rPr lang="en-US" dirty="0"/>
            </a:br>
            <a:br>
              <a:rPr lang="en-US" dirty="0"/>
            </a:br>
            <a:endParaRPr lang="en-US" dirty="0"/>
          </a:p>
        </p:txBody>
      </p:sp>
    </p:spTree>
    <p:extLst>
      <p:ext uri="{BB962C8B-B14F-4D97-AF65-F5344CB8AC3E}">
        <p14:creationId xmlns:p14="http://schemas.microsoft.com/office/powerpoint/2010/main" val="3005639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95518-F9F0-4F6E-A57D-C5C5EC73290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FAAD0B5-EE7B-4756-B782-5031A6157C0C}"/>
              </a:ext>
            </a:extLst>
          </p:cNvPr>
          <p:cNvPicPr>
            <a:picLocks noGrp="1" noChangeAspect="1"/>
          </p:cNvPicPr>
          <p:nvPr>
            <p:ph idx="1"/>
          </p:nvPr>
        </p:nvPicPr>
        <p:blipFill>
          <a:blip r:embed="rId2"/>
          <a:stretch>
            <a:fillRect/>
          </a:stretch>
        </p:blipFill>
        <p:spPr>
          <a:xfrm>
            <a:off x="838200" y="1912218"/>
            <a:ext cx="10515600" cy="4178151"/>
          </a:xfrm>
          <a:prstGeom prst="rect">
            <a:avLst/>
          </a:prstGeom>
        </p:spPr>
      </p:pic>
    </p:spTree>
    <p:extLst>
      <p:ext uri="{BB962C8B-B14F-4D97-AF65-F5344CB8AC3E}">
        <p14:creationId xmlns:p14="http://schemas.microsoft.com/office/powerpoint/2010/main" val="130741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8519-995E-4196-B903-655CBCB164B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A20E4C4-5DFE-4FF8-BD54-2F734E8CB3B7}"/>
              </a:ext>
            </a:extLst>
          </p:cNvPr>
          <p:cNvPicPr>
            <a:picLocks noGrp="1" noChangeAspect="1"/>
          </p:cNvPicPr>
          <p:nvPr>
            <p:ph idx="1"/>
          </p:nvPr>
        </p:nvPicPr>
        <p:blipFill>
          <a:blip r:embed="rId2"/>
          <a:stretch>
            <a:fillRect/>
          </a:stretch>
        </p:blipFill>
        <p:spPr>
          <a:xfrm>
            <a:off x="2324280" y="1825625"/>
            <a:ext cx="7543439" cy="4351338"/>
          </a:xfrm>
          <a:prstGeom prst="rect">
            <a:avLst/>
          </a:prstGeom>
        </p:spPr>
      </p:pic>
    </p:spTree>
    <p:extLst>
      <p:ext uri="{BB962C8B-B14F-4D97-AF65-F5344CB8AC3E}">
        <p14:creationId xmlns:p14="http://schemas.microsoft.com/office/powerpoint/2010/main" val="600321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2850-221E-44F0-8C12-5D50133B1B0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ED108D7-CA24-4311-ADA8-A1FA1172F63D}"/>
              </a:ext>
            </a:extLst>
          </p:cNvPr>
          <p:cNvPicPr>
            <a:picLocks noGrp="1" noChangeAspect="1"/>
          </p:cNvPicPr>
          <p:nvPr>
            <p:ph idx="1"/>
          </p:nvPr>
        </p:nvPicPr>
        <p:blipFill>
          <a:blip r:embed="rId2"/>
          <a:stretch>
            <a:fillRect/>
          </a:stretch>
        </p:blipFill>
        <p:spPr>
          <a:xfrm>
            <a:off x="838200" y="2100094"/>
            <a:ext cx="10515600" cy="3802399"/>
          </a:xfrm>
          <a:prstGeom prst="rect">
            <a:avLst/>
          </a:prstGeom>
        </p:spPr>
      </p:pic>
    </p:spTree>
    <p:extLst>
      <p:ext uri="{BB962C8B-B14F-4D97-AF65-F5344CB8AC3E}">
        <p14:creationId xmlns:p14="http://schemas.microsoft.com/office/powerpoint/2010/main" val="2235187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73BD8-D2D8-4E3A-A5F0-047F43EDE28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39E8414-0E78-44E2-8527-BA13E484EDF2}"/>
              </a:ext>
            </a:extLst>
          </p:cNvPr>
          <p:cNvPicPr>
            <a:picLocks noGrp="1" noChangeAspect="1"/>
          </p:cNvPicPr>
          <p:nvPr>
            <p:ph idx="1"/>
          </p:nvPr>
        </p:nvPicPr>
        <p:blipFill>
          <a:blip r:embed="rId2"/>
          <a:stretch>
            <a:fillRect/>
          </a:stretch>
        </p:blipFill>
        <p:spPr>
          <a:xfrm>
            <a:off x="1981061" y="1825625"/>
            <a:ext cx="8229878" cy="4351338"/>
          </a:xfrm>
          <a:prstGeom prst="rect">
            <a:avLst/>
          </a:prstGeom>
        </p:spPr>
      </p:pic>
    </p:spTree>
    <p:extLst>
      <p:ext uri="{BB962C8B-B14F-4D97-AF65-F5344CB8AC3E}">
        <p14:creationId xmlns:p14="http://schemas.microsoft.com/office/powerpoint/2010/main" val="33989995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4806-F22D-4D90-BDF3-DC6BDC5F712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1EBDA04-6F1D-478C-8A3A-E37FE263A92E}"/>
              </a:ext>
            </a:extLst>
          </p:cNvPr>
          <p:cNvPicPr>
            <a:picLocks noGrp="1" noChangeAspect="1"/>
          </p:cNvPicPr>
          <p:nvPr>
            <p:ph idx="1"/>
          </p:nvPr>
        </p:nvPicPr>
        <p:blipFill>
          <a:blip r:embed="rId2"/>
          <a:stretch>
            <a:fillRect/>
          </a:stretch>
        </p:blipFill>
        <p:spPr>
          <a:xfrm>
            <a:off x="2244774" y="1825625"/>
            <a:ext cx="7702452" cy="4351338"/>
          </a:xfrm>
          <a:prstGeom prst="rect">
            <a:avLst/>
          </a:prstGeom>
        </p:spPr>
      </p:pic>
    </p:spTree>
    <p:extLst>
      <p:ext uri="{BB962C8B-B14F-4D97-AF65-F5344CB8AC3E}">
        <p14:creationId xmlns:p14="http://schemas.microsoft.com/office/powerpoint/2010/main" val="150746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03E3-303B-4CE4-968C-C32CF0D2D7D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D57F240-AD8E-4D7F-8B3D-B19CE57570A9}"/>
              </a:ext>
            </a:extLst>
          </p:cNvPr>
          <p:cNvSpPr>
            <a:spLocks noGrp="1"/>
          </p:cNvSpPr>
          <p:nvPr>
            <p:ph idx="1"/>
          </p:nvPr>
        </p:nvSpPr>
        <p:spPr/>
        <p:txBody>
          <a:bodyPr/>
          <a:lstStyle/>
          <a:p>
            <a:r>
              <a:rPr lang="en-US" dirty="0">
                <a:hlinkClick r:id="rId2"/>
              </a:rPr>
              <a:t>http://onlinestatbook.com/2/analysis_of_variance/intro.html</a:t>
            </a:r>
            <a:endParaRPr lang="en-US" dirty="0"/>
          </a:p>
          <a:p>
            <a:r>
              <a:rPr lang="en-US" dirty="0">
                <a:hlinkClick r:id="rId3"/>
              </a:rPr>
              <a:t>https://en.wikipedia.org/wiki/Analysis_of_variance</a:t>
            </a:r>
            <a:endParaRPr lang="en-US" dirty="0"/>
          </a:p>
          <a:p>
            <a:r>
              <a:rPr lang="en-US" dirty="0">
                <a:hlinkClick r:id="rId4"/>
              </a:rPr>
              <a:t>https://www.technologynetworks.com/informatics/articles/one-way-vs-two-way-anova-definition-differences-assumptions-and-hypotheses-306553</a:t>
            </a:r>
            <a:endParaRPr lang="en-US" dirty="0"/>
          </a:p>
          <a:p>
            <a:r>
              <a:rPr lang="en-US" dirty="0"/>
              <a:t>David Longstreet, </a:t>
            </a:r>
            <a:r>
              <a:rPr lang="en-US" dirty="0">
                <a:hlinkClick r:id="rId5"/>
              </a:rPr>
              <a:t>https://www.linkedin.com/in/davidlongstreet/</a:t>
            </a:r>
            <a:endParaRPr lang="en-US" dirty="0"/>
          </a:p>
          <a:p>
            <a:r>
              <a:rPr lang="en-US" dirty="0">
                <a:hlinkClick r:id="rId6"/>
              </a:rPr>
              <a:t>https://www.mathsisfun.com/data/correlation.html</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90667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565E-C3FF-46AF-9803-BE7EB7EBC0C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3226225-8267-4914-B262-A502DCB3D158}"/>
              </a:ext>
            </a:extLst>
          </p:cNvPr>
          <p:cNvSpPr>
            <a:spLocks noGrp="1"/>
          </p:cNvSpPr>
          <p:nvPr>
            <p:ph idx="1"/>
          </p:nvPr>
        </p:nvSpPr>
        <p:spPr/>
        <p:txBody>
          <a:bodyPr/>
          <a:lstStyle/>
          <a:p>
            <a:pPr marL="0" indent="0">
              <a:buNone/>
            </a:pPr>
            <a:r>
              <a:rPr lang="en-US" b="1" i="1" u="sng" dirty="0"/>
              <a:t>Zero Correlation</a:t>
            </a:r>
            <a:r>
              <a:rPr lang="en-US" i="1" u="sng" dirty="0"/>
              <a:t> </a:t>
            </a:r>
          </a:p>
          <a:p>
            <a:r>
              <a:rPr lang="en-US" dirty="0"/>
              <a:t>When the two variables </a:t>
            </a:r>
            <a:r>
              <a:rPr lang="en-US" dirty="0">
                <a:solidFill>
                  <a:srgbClr val="FF0000"/>
                </a:solidFill>
              </a:rPr>
              <a:t>are independent </a:t>
            </a:r>
            <a:r>
              <a:rPr lang="en-US" dirty="0"/>
              <a:t>and the change in one variable has no effect in other variable </a:t>
            </a:r>
            <a:br>
              <a:rPr lang="en-US" dirty="0"/>
            </a:br>
            <a:endParaRPr lang="en-US" dirty="0"/>
          </a:p>
        </p:txBody>
      </p:sp>
      <p:pic>
        <p:nvPicPr>
          <p:cNvPr id="4" name="Picture 3">
            <a:extLst>
              <a:ext uri="{FF2B5EF4-FFF2-40B4-BE49-F238E27FC236}">
                <a16:creationId xmlns:a16="http://schemas.microsoft.com/office/drawing/2014/main" id="{0CB6FF18-AD66-43FC-ADF9-D7E2D6AA4F0F}"/>
              </a:ext>
            </a:extLst>
          </p:cNvPr>
          <p:cNvPicPr>
            <a:picLocks noChangeAspect="1"/>
          </p:cNvPicPr>
          <p:nvPr/>
        </p:nvPicPr>
        <p:blipFill>
          <a:blip r:embed="rId2"/>
          <a:stretch>
            <a:fillRect/>
          </a:stretch>
        </p:blipFill>
        <p:spPr>
          <a:xfrm>
            <a:off x="3038186" y="3160890"/>
            <a:ext cx="4391491" cy="3630436"/>
          </a:xfrm>
          <a:prstGeom prst="rect">
            <a:avLst/>
          </a:prstGeom>
        </p:spPr>
      </p:pic>
    </p:spTree>
    <p:extLst>
      <p:ext uri="{BB962C8B-B14F-4D97-AF65-F5344CB8AC3E}">
        <p14:creationId xmlns:p14="http://schemas.microsoft.com/office/powerpoint/2010/main" val="138362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648B-2767-4278-BE14-30540F561992}"/>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4741A1F8-B270-45F6-8594-0A1D2108760F}"/>
              </a:ext>
            </a:extLst>
          </p:cNvPr>
          <p:cNvPicPr>
            <a:picLocks noGrp="1" noChangeAspect="1"/>
          </p:cNvPicPr>
          <p:nvPr>
            <p:ph idx="1"/>
          </p:nvPr>
        </p:nvPicPr>
        <p:blipFill>
          <a:blip r:embed="rId2"/>
          <a:stretch>
            <a:fillRect/>
          </a:stretch>
        </p:blipFill>
        <p:spPr>
          <a:xfrm>
            <a:off x="1471788" y="1887449"/>
            <a:ext cx="8936567" cy="4327180"/>
          </a:xfrm>
          <a:prstGeom prst="rect">
            <a:avLst/>
          </a:prstGeom>
        </p:spPr>
      </p:pic>
    </p:spTree>
    <p:extLst>
      <p:ext uri="{BB962C8B-B14F-4D97-AF65-F5344CB8AC3E}">
        <p14:creationId xmlns:p14="http://schemas.microsoft.com/office/powerpoint/2010/main" val="414718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0361-FC89-43EE-AD9D-9F9B8834F10D}"/>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B0BAF339-7541-48F1-AF3E-4EF79198C626}"/>
              </a:ext>
            </a:extLst>
          </p:cNvPr>
          <p:cNvPicPr>
            <a:picLocks noGrp="1" noChangeAspect="1"/>
          </p:cNvPicPr>
          <p:nvPr>
            <p:ph idx="1"/>
          </p:nvPr>
        </p:nvPicPr>
        <p:blipFill>
          <a:blip r:embed="rId2"/>
          <a:stretch>
            <a:fillRect/>
          </a:stretch>
        </p:blipFill>
        <p:spPr>
          <a:xfrm>
            <a:off x="1625423" y="1837444"/>
            <a:ext cx="9065155" cy="4365557"/>
          </a:xfrm>
          <a:prstGeom prst="rect">
            <a:avLst/>
          </a:prstGeom>
        </p:spPr>
      </p:pic>
    </p:spTree>
    <p:extLst>
      <p:ext uri="{BB962C8B-B14F-4D97-AF65-F5344CB8AC3E}">
        <p14:creationId xmlns:p14="http://schemas.microsoft.com/office/powerpoint/2010/main" val="300041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565E-C3FF-46AF-9803-BE7EB7EBC0C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3226225-8267-4914-B262-A502DCB3D158}"/>
              </a:ext>
            </a:extLst>
          </p:cNvPr>
          <p:cNvSpPr>
            <a:spLocks noGrp="1"/>
          </p:cNvSpPr>
          <p:nvPr>
            <p:ph idx="1"/>
          </p:nvPr>
        </p:nvSpPr>
        <p:spPr/>
        <p:txBody>
          <a:bodyPr>
            <a:normAutofit fontScale="25000" lnSpcReduction="20000"/>
          </a:bodyPr>
          <a:lstStyle/>
          <a:p>
            <a:pPr marL="0" indent="0">
              <a:buNone/>
            </a:pPr>
            <a:r>
              <a:rPr lang="en-US" sz="11200" b="1" i="1" u="sng" dirty="0"/>
              <a:t>Simple correlation</a:t>
            </a:r>
            <a:r>
              <a:rPr lang="en-US" sz="11200" i="1" u="sng" dirty="0"/>
              <a:t> </a:t>
            </a:r>
          </a:p>
          <a:p>
            <a:r>
              <a:rPr lang="en-US" sz="11200" dirty="0"/>
              <a:t>Correlation is said to be simple when only two variables are analyzed.</a:t>
            </a:r>
          </a:p>
          <a:p>
            <a:pPr marL="0" indent="0">
              <a:buNone/>
            </a:pPr>
            <a:endParaRPr lang="en-US" sz="11200" b="1" dirty="0"/>
          </a:p>
          <a:p>
            <a:pPr marL="0" indent="0">
              <a:buNone/>
            </a:pPr>
            <a:r>
              <a:rPr lang="en-US" sz="11200" b="1" i="1" u="sng" dirty="0"/>
              <a:t>Partial correlation </a:t>
            </a:r>
          </a:p>
          <a:p>
            <a:r>
              <a:rPr lang="en-US" sz="11200" dirty="0"/>
              <a:t>When three or more variables are considered for analysis but only two influencing variables are studied and rest influencing variables are kept constant. </a:t>
            </a:r>
          </a:p>
          <a:p>
            <a:endParaRPr lang="en-US" sz="11200" dirty="0"/>
          </a:p>
          <a:p>
            <a:r>
              <a:rPr lang="en-US" sz="11200" dirty="0"/>
              <a:t>Correlation analysis is done with demand, supply and income. Where income is kept constant. </a:t>
            </a:r>
            <a:br>
              <a:rPr lang="en-US" dirty="0"/>
            </a:br>
            <a:endParaRPr lang="en-US" dirty="0"/>
          </a:p>
        </p:txBody>
      </p:sp>
    </p:spTree>
    <p:extLst>
      <p:ext uri="{BB962C8B-B14F-4D97-AF65-F5344CB8AC3E}">
        <p14:creationId xmlns:p14="http://schemas.microsoft.com/office/powerpoint/2010/main" val="3924422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1384</TotalTime>
  <Words>1493</Words>
  <Application>Microsoft Office PowerPoint</Application>
  <PresentationFormat>Widescreen</PresentationFormat>
  <Paragraphs>163</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Cambria Math</vt:lpstr>
      <vt:lpstr>Times New Roman</vt:lpstr>
      <vt:lpstr>Verdana</vt:lpstr>
      <vt:lpstr>Office Theme</vt:lpstr>
      <vt:lpstr>Correlation and Analysis of Variance </vt:lpstr>
      <vt:lpstr>Correlation</vt:lpstr>
      <vt:lpstr>Scope of Correlation Analysis </vt:lpstr>
      <vt:lpstr>Types of Correlation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Correlation Coefficient</vt:lpstr>
      <vt:lpstr>PowerPoint Presentation</vt:lpstr>
      <vt:lpstr>PowerPoint Presentation</vt:lpstr>
      <vt:lpstr>PowerPoint Presentation</vt:lpstr>
      <vt:lpstr>Rank correlation </vt:lpstr>
      <vt:lpstr>Spearman's rank correlation coefficient</vt:lpstr>
      <vt:lpstr>PowerPoint Presentation</vt:lpstr>
      <vt:lpstr>ANOVA  (Analysis of Variance)</vt:lpstr>
      <vt:lpstr>PowerPoint Presentation</vt:lpstr>
      <vt:lpstr>PowerPoint Presentation</vt:lpstr>
      <vt:lpstr>One-way ANOVA assumption</vt:lpstr>
      <vt:lpstr>PowerPoint Presentation</vt:lpstr>
      <vt:lpstr>Sum of square within groups</vt:lpstr>
      <vt:lpstr>Total SUM of Square</vt:lpstr>
      <vt:lpstr>PowerPoint Presentation</vt:lpstr>
      <vt:lpstr>PowerPoint Presentation</vt:lpstr>
      <vt:lpstr>PowerPoint Presentation</vt:lpstr>
      <vt:lpstr>F test</vt:lpstr>
      <vt:lpstr>PowerPoint Presentation</vt:lpstr>
      <vt:lpstr>Table of F-statistics α=0.05 </vt:lpstr>
      <vt:lpstr>PowerPoint Presentation</vt:lpstr>
      <vt:lpstr>Two-Way ANOVA (Factorial Analysis)</vt:lpstr>
      <vt:lpstr>PowerPoint Presentation</vt:lpstr>
      <vt:lpstr>PowerPoint Presentation</vt:lpstr>
      <vt:lpstr>PowerPoint Presentation</vt:lpstr>
      <vt:lpstr>PowerPoint Presentation</vt:lpstr>
      <vt:lpstr>Sum of squares for 1st Factor (Gender)</vt:lpstr>
      <vt:lpstr>Sum of squares for 2nd  Factor (Age)</vt:lpstr>
      <vt:lpstr>Sum of squares for 2nd  Factor (Age)</vt:lpstr>
      <vt:lpstr>Sum of squares within (Error)</vt:lpstr>
      <vt:lpstr>Total sum of square</vt:lpstr>
      <vt:lpstr>PowerPoint Presentation</vt:lpstr>
      <vt:lpstr>PowerPoint Presentation</vt:lpstr>
      <vt:lpstr>Degrees of freedom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and Analysis of Variance </dc:title>
  <dc:creator>sunanda</dc:creator>
  <cp:lastModifiedBy>USER</cp:lastModifiedBy>
  <cp:revision>80</cp:revision>
  <dcterms:created xsi:type="dcterms:W3CDTF">2019-10-10T09:23:11Z</dcterms:created>
  <dcterms:modified xsi:type="dcterms:W3CDTF">2022-09-27T19:43:21Z</dcterms:modified>
</cp:coreProperties>
</file>